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56" r:id="rId2"/>
    <p:sldId id="261" r:id="rId3"/>
    <p:sldId id="263" r:id="rId4"/>
    <p:sldId id="264" r:id="rId5"/>
    <p:sldId id="257" r:id="rId6"/>
    <p:sldId id="259" r:id="rId7"/>
    <p:sldId id="260" r:id="rId8"/>
    <p:sldId id="258" r:id="rId9"/>
    <p:sldId id="267" r:id="rId10"/>
    <p:sldId id="268" r:id="rId11"/>
    <p:sldId id="269" r:id="rId12"/>
    <p:sldId id="270" r:id="rId13"/>
    <p:sldId id="271" r:id="rId14"/>
    <p:sldId id="272" r:id="rId15"/>
    <p:sldId id="273" r:id="rId16"/>
    <p:sldId id="274" r:id="rId17"/>
    <p:sldId id="275" r:id="rId18"/>
    <p:sldId id="262" r:id="rId19"/>
    <p:sldId id="266" r:id="rId20"/>
    <p:sldId id="276" r:id="rId21"/>
    <p:sldId id="277" r:id="rId22"/>
    <p:sldId id="278" r:id="rId23"/>
    <p:sldId id="280" r:id="rId24"/>
    <p:sldId id="279" r:id="rId25"/>
    <p:sldId id="281" r:id="rId26"/>
    <p:sldId id="282" r:id="rId27"/>
    <p:sldId id="283" r:id="rId28"/>
    <p:sldId id="265"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7" r:id="rId49"/>
    <p:sldId id="303" r:id="rId50"/>
    <p:sldId id="304" r:id="rId51"/>
    <p:sldId id="306" r:id="rId52"/>
    <p:sldId id="305" r:id="rId53"/>
    <p:sldId id="308" r:id="rId5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90"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A9A95-E3D2-4823-90DB-11EB3240B2EF}" type="datetimeFigureOut">
              <a:rPr kumimoji="1" lang="ja-JP" altLang="en-US" smtClean="0"/>
              <a:pPr/>
              <a:t>2010/5/20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CB06D-3117-4EDE-A971-5C9D0721EDC5}" type="slidenum">
              <a:rPr kumimoji="1" lang="ja-JP" altLang="en-US" smtClean="0"/>
              <a:pPr/>
              <a:t>‹#›</a:t>
            </a:fld>
            <a:endParaRPr kumimoji="1" lang="ja-JP" altLang="en-US"/>
          </a:p>
        </p:txBody>
      </p:sp>
    </p:spTree>
    <p:extLst>
      <p:ext uri="{BB962C8B-B14F-4D97-AF65-F5344CB8AC3E}">
        <p14:creationId xmlns:p14="http://schemas.microsoft.com/office/powerpoint/2010/main" val="1215239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用語：ダイアログボックス、タブ</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2</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Excel</a:t>
            </a:r>
            <a:r>
              <a:rPr kumimoji="1" lang="ja-JP" altLang="en-US" smtClean="0"/>
              <a:t>の操作は、すべては決まっていない。便利な設定やおせっかいな機能がある。自分にあった設定を行える。</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26</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Excel</a:t>
            </a:r>
            <a:r>
              <a:rPr kumimoji="1" lang="ja-JP" altLang="en-US" smtClean="0"/>
              <a:t>の操作は、すべては決まっていない。便利な設定やおせっかいな機能がある。自分にあった設定を行える。</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27</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Excel</a:t>
            </a:r>
            <a:r>
              <a:rPr kumimoji="1" lang="ja-JP" altLang="en-US" smtClean="0"/>
              <a:t>のセルは</a:t>
            </a:r>
            <a:r>
              <a:rPr kumimoji="1" lang="en-US" altLang="ja-JP" smtClean="0"/>
              <a:t>1</a:t>
            </a:r>
            <a:r>
              <a:rPr kumimoji="1" lang="ja-JP" altLang="en-US" err="1" smtClean="0"/>
              <a:t>つの</a:t>
            </a:r>
            <a:r>
              <a:rPr kumimoji="1" lang="ja-JP" altLang="en-US" smtClean="0"/>
              <a:t>データが入る場所。データ処理、並び替えやフィルターなどの操作ができなくなる。</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30</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31</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文字列、数値、日付などの入力練習。</a:t>
            </a:r>
            <a:endParaRPr kumimoji="1" lang="en-US" altLang="ja-JP" smtClean="0"/>
          </a:p>
          <a:p>
            <a:r>
              <a:rPr kumimoji="1" lang="ja-JP" altLang="en-US" smtClean="0"/>
              <a:t>数値の連続入力：フィルハンドル</a:t>
            </a:r>
            <a:endParaRPr kumimoji="1" lang="en-US" altLang="ja-JP" smtClean="0"/>
          </a:p>
          <a:p>
            <a:r>
              <a:rPr kumimoji="1" lang="ja-JP" altLang="en-US" smtClean="0"/>
              <a:t>分数の入力「</a:t>
            </a:r>
            <a:r>
              <a:rPr kumimoji="1" lang="en-US" altLang="ja-JP" smtClean="0"/>
              <a:t>0 1/2</a:t>
            </a:r>
            <a:r>
              <a:rPr kumimoji="1" lang="ja-JP" altLang="en-US" smtClean="0"/>
              <a:t>」　</a:t>
            </a:r>
            <a:r>
              <a:rPr kumimoji="1" lang="en-US" altLang="ja-JP" smtClean="0"/>
              <a:t>0</a:t>
            </a:r>
            <a:r>
              <a:rPr kumimoji="1" lang="ja-JP" altLang="en-US" smtClean="0"/>
              <a:t>ゼロを入れてかた半角スペースして表示したい分数を入力。</a:t>
            </a:r>
            <a:r>
              <a:rPr kumimoji="1" lang="en-US" altLang="ja-JP" smtClean="0"/>
              <a:t>1/2</a:t>
            </a:r>
            <a:r>
              <a:rPr kumimoji="1" lang="ja-JP" altLang="en-US" smtClean="0"/>
              <a:t>では</a:t>
            </a:r>
            <a:r>
              <a:rPr kumimoji="1" lang="en-US" altLang="ja-JP" smtClean="0"/>
              <a:t>1</a:t>
            </a:r>
            <a:r>
              <a:rPr kumimoji="1" lang="ja-JP" altLang="en-US" smtClean="0"/>
              <a:t>月</a:t>
            </a:r>
            <a:r>
              <a:rPr kumimoji="1" lang="en-US" altLang="ja-JP" smtClean="0"/>
              <a:t>2</a:t>
            </a:r>
            <a:r>
              <a:rPr kumimoji="1" lang="ja-JP" altLang="en-US" smtClean="0"/>
              <a:t>日になる。</a:t>
            </a:r>
            <a:endParaRPr kumimoji="1" lang="en-US" altLang="ja-JP" smtClean="0"/>
          </a:p>
          <a:p>
            <a:r>
              <a:rPr kumimoji="1" lang="ja-JP" altLang="en-US" smtClean="0"/>
              <a:t>マイナス数値の入力。「</a:t>
            </a:r>
            <a:r>
              <a:rPr kumimoji="1" lang="en-US" altLang="ja-JP" smtClean="0"/>
              <a:t>-</a:t>
            </a:r>
            <a:r>
              <a:rPr kumimoji="1" lang="ja-JP" altLang="en-US" smtClean="0"/>
              <a:t>マイナス」または「（ ）かっこ」</a:t>
            </a:r>
            <a:endParaRPr kumimoji="1" lang="en-US" altLang="ja-JP" smtClean="0"/>
          </a:p>
          <a:p>
            <a:r>
              <a:rPr kumimoji="1" lang="ja-JP" altLang="en-US" smtClean="0"/>
              <a:t>「</a:t>
            </a:r>
            <a:r>
              <a:rPr kumimoji="1" lang="en-US" altLang="ja-JP" smtClean="0"/>
              <a:t>0</a:t>
            </a:r>
            <a:r>
              <a:rPr kumimoji="1" lang="ja-JP" altLang="en-US" smtClean="0"/>
              <a:t>ゼロ」から始まる数値や文字列の入力。セルの文字列指定。「</a:t>
            </a:r>
            <a:r>
              <a:rPr kumimoji="1" lang="en-US" altLang="ja-JP" smtClean="0"/>
              <a:t>’</a:t>
            </a:r>
            <a:r>
              <a:rPr kumimoji="1" lang="ja-JP" altLang="en-US" smtClean="0"/>
              <a:t>アポストロフィ」を先頭で使う。</a:t>
            </a:r>
            <a:endParaRPr kumimoji="1" lang="en-US" altLang="ja-JP" smtClean="0"/>
          </a:p>
          <a:p>
            <a:r>
              <a:rPr kumimoji="1" lang="ja-JP" altLang="en-US" smtClean="0"/>
              <a:t>日付のユーザー定義。曜日</a:t>
            </a:r>
            <a:r>
              <a:rPr kumimoji="1" lang="en-US" altLang="ja-JP" smtClean="0"/>
              <a:t>aaa or </a:t>
            </a:r>
            <a:r>
              <a:rPr kumimoji="1" lang="en-US" altLang="ja-JP" err="1" smtClean="0"/>
              <a:t>aaaa</a:t>
            </a:r>
            <a:r>
              <a:rPr kumimoji="1" lang="ja-JP" altLang="en-US" err="1" smtClean="0"/>
              <a:t>、</a:t>
            </a:r>
            <a:r>
              <a:rPr kumimoji="1" lang="ja-JP" altLang="en-US" smtClean="0"/>
              <a:t>和暦</a:t>
            </a:r>
            <a:r>
              <a:rPr kumimoji="1" lang="en-US" altLang="ja-JP" smtClean="0"/>
              <a:t>ge or </a:t>
            </a:r>
            <a:r>
              <a:rPr kumimoji="1" lang="en-US" altLang="ja-JP" err="1" smtClean="0"/>
              <a:t>geee</a:t>
            </a:r>
            <a:r>
              <a:rPr kumimoji="1" lang="ja-JP" altLang="en-US" smtClean="0"/>
              <a:t>などよく使うものを説明</a:t>
            </a:r>
            <a:endParaRPr kumimoji="1" lang="en-US" altLang="ja-JP" smtClean="0"/>
          </a:p>
          <a:p>
            <a:r>
              <a:rPr kumimoji="1" lang="ja-JP" altLang="en-US" smtClean="0"/>
              <a:t>簡単な数式</a:t>
            </a:r>
            <a:endParaRPr kumimoji="1" lang="en-US" altLang="ja-JP" smtClean="0"/>
          </a:p>
          <a:p>
            <a:r>
              <a:rPr kumimoji="1" lang="ja-JP" altLang="en-US" smtClean="0"/>
              <a:t>単位の入力</a:t>
            </a:r>
            <a:endParaRPr kumimoji="1" lang="en-US" altLang="ja-JP" smtClean="0"/>
          </a:p>
          <a:p>
            <a:r>
              <a:rPr kumimoji="1" lang="ja-JP" altLang="en-US" smtClean="0"/>
              <a:t>文字列は左詰め、数値は右詰表示。</a:t>
            </a:r>
            <a:endParaRPr kumimoji="1" lang="en-US" altLang="ja-JP" smtClean="0"/>
          </a:p>
          <a:p>
            <a:r>
              <a:rPr kumimoji="1" lang="ja-JP" altLang="en-US" smtClean="0"/>
              <a:t>時刻の表示は、後日説明</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32</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セルの有効桁数は</a:t>
            </a:r>
            <a:r>
              <a:rPr kumimoji="1" lang="en-US" altLang="ja-JP" smtClean="0"/>
              <a:t>15</a:t>
            </a:r>
            <a:r>
              <a:rPr kumimoji="1" lang="ja-JP" altLang="en-US" smtClean="0"/>
              <a:t>桁まで。</a:t>
            </a:r>
            <a:endParaRPr kumimoji="1" lang="en-US" altLang="ja-JP" smtClean="0"/>
          </a:p>
          <a:p>
            <a:r>
              <a:rPr kumimoji="1" lang="en-US" altLang="ja-JP" smtClean="0"/>
              <a:t>7.89E+08</a:t>
            </a:r>
            <a:r>
              <a:rPr kumimoji="1" lang="ja-JP" altLang="en-US" smtClean="0"/>
              <a:t>の表示はエラーではない。すべての桁数が表示されない場合に表示される</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33</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作成したユーザー定義の表示形式は、削除ができる。</a:t>
            </a:r>
            <a:endParaRPr kumimoji="1" lang="en-US" altLang="ja-JP" smtClean="0"/>
          </a:p>
          <a:p>
            <a:r>
              <a:rPr kumimoji="1" lang="ja-JP" altLang="en-US" smtClean="0"/>
              <a:t>他のブックで使用する場合は、シートをコピーすれば反映される。</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38</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[$-409]</a:t>
            </a:r>
            <a:r>
              <a:rPr kumimoji="1" lang="ja-JP" altLang="en-US" smtClean="0"/>
              <a:t>（</a:t>
            </a:r>
            <a:r>
              <a:rPr kumimoji="1" lang="en-US" altLang="ja-JP" smtClean="0"/>
              <a:t>US)</a:t>
            </a:r>
            <a:r>
              <a:rPr kumimoji="1" lang="ja-JP" altLang="en-US" smtClean="0"/>
              <a:t>や</a:t>
            </a:r>
            <a:r>
              <a:rPr kumimoji="1" lang="en-US" altLang="ja-JP" smtClean="0"/>
              <a:t>[$-411](</a:t>
            </a:r>
            <a:r>
              <a:rPr kumimoji="1" lang="ja-JP" altLang="en-US" smtClean="0"/>
              <a:t>日本）はロケール指定子</a:t>
            </a:r>
            <a:r>
              <a:rPr kumimoji="1" lang="en-US" altLang="ja-JP" smtClean="0"/>
              <a:t>ID</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39</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セル内の文字列は極力スペース（空白文字）を使わない。</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40</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セル内の一部の文字列への書式設定。</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41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Excel 2007</a:t>
            </a:r>
            <a:r>
              <a:rPr kumimoji="1" lang="ja-JP" altLang="en-US" smtClean="0"/>
              <a:t>では</a:t>
            </a:r>
            <a:r>
              <a:rPr kumimoji="1" lang="en-US" altLang="ja-JP" smtClean="0"/>
              <a:t>XFD1048576</a:t>
            </a:r>
            <a:r>
              <a:rPr kumimoji="1" lang="ja-JP" altLang="en-US" smtClean="0"/>
              <a:t>が最後のセル。</a:t>
            </a:r>
            <a:r>
              <a:rPr kumimoji="1" lang="en-US" altLang="ja-JP" smtClean="0"/>
              <a:t>16384</a:t>
            </a:r>
            <a:r>
              <a:rPr kumimoji="1" lang="ja-JP" altLang="en-US" smtClean="0"/>
              <a:t>列（</a:t>
            </a:r>
            <a:r>
              <a:rPr kumimoji="1" lang="en-US" altLang="ja-JP" smtClean="0"/>
              <a:t>256</a:t>
            </a:r>
            <a:r>
              <a:rPr kumimoji="1" lang="ja-JP" altLang="en-US" smtClean="0"/>
              <a:t>列から大幅増加）</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5</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罫線の削除は、「なし」を使用。またはプレビュー枠内のボタンを使用。</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42</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列の操作練習を行う</a:t>
            </a:r>
            <a:endParaRPr kumimoji="1" lang="en-US" altLang="ja-JP" smtClean="0"/>
          </a:p>
          <a:p>
            <a:r>
              <a:rPr kumimoji="1" lang="ja-JP" altLang="en-US" smtClean="0"/>
              <a:t>列全体への書式設定は避ける</a:t>
            </a:r>
            <a:endParaRPr kumimoji="1" lang="en-US" altLang="ja-JP" smtClean="0"/>
          </a:p>
          <a:p>
            <a:r>
              <a:rPr kumimoji="1" lang="ja-JP" altLang="en-US" smtClean="0"/>
              <a:t>複数列の挿入は、先に複数列を選択してから。</a:t>
            </a:r>
            <a:endParaRPr kumimoji="1" lang="en-US" altLang="ja-JP" smtClean="0"/>
          </a:p>
          <a:p>
            <a:r>
              <a:rPr kumimoji="1" lang="ja-JP" altLang="en-US" smtClean="0"/>
              <a:t>列幅変更は、列間のカーソルの変化に注意。</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45</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行の練習操作を行う</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46</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沢山あるシートを表示させる</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47</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タイトルバー：作業中のファイル名が表示される。名前を付けて保存されるまでは「</a:t>
            </a:r>
            <a:r>
              <a:rPr kumimoji="1" lang="en-US" altLang="ja-JP" smtClean="0"/>
              <a:t>Book1</a:t>
            </a:r>
            <a:r>
              <a:rPr kumimoji="1" lang="ja-JP" altLang="en-US" smtClean="0"/>
              <a:t>」と表示される。複数のブックを開くと、「</a:t>
            </a:r>
            <a:r>
              <a:rPr kumimoji="1" lang="en-US" altLang="ja-JP" smtClean="0"/>
              <a:t>Book2</a:t>
            </a:r>
            <a:r>
              <a:rPr kumimoji="1" lang="ja-JP" altLang="en-US" smtClean="0"/>
              <a:t>」「</a:t>
            </a:r>
            <a:r>
              <a:rPr kumimoji="1" lang="en-US" altLang="ja-JP" smtClean="0"/>
              <a:t>Book3</a:t>
            </a:r>
            <a:r>
              <a:rPr kumimoji="1" lang="ja-JP" altLang="en-US" smtClean="0"/>
              <a:t>」と数値が増えていく。</a:t>
            </a:r>
            <a:endParaRPr kumimoji="1" lang="en-US" altLang="ja-JP" smtClean="0"/>
          </a:p>
          <a:p>
            <a:r>
              <a:rPr kumimoji="1" lang="ja-JP" altLang="en-US" smtClean="0"/>
              <a:t>メニューバー：</a:t>
            </a:r>
            <a:r>
              <a:rPr kumimoji="1" lang="en-US" altLang="ja-JP" smtClean="0"/>
              <a:t>Excel</a:t>
            </a:r>
            <a:r>
              <a:rPr kumimoji="1" lang="ja-JP" altLang="en-US" smtClean="0"/>
              <a:t>の機能が入っている。メニューバーの各機能をクリック時にすべてを表示させることができる。</a:t>
            </a:r>
            <a:endParaRPr kumimoji="1" lang="en-US" altLang="ja-JP" smtClean="0"/>
          </a:p>
          <a:p>
            <a:r>
              <a:rPr kumimoji="1" lang="ja-JP" altLang="en-US" smtClean="0"/>
              <a:t>ツールバー：</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用語：チェックボックス、ラジオボタン、リストボックス</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20</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・再計算がされないことがある。他のシステム（基幹システムなど）からダウンロードしたデータを</a:t>
            </a:r>
            <a:r>
              <a:rPr kumimoji="1" lang="en-US" altLang="ja-JP" smtClean="0"/>
              <a:t>Excel</a:t>
            </a:r>
            <a:r>
              <a:rPr kumimoji="1" lang="ja-JP" altLang="en-US" smtClean="0"/>
              <a:t>にはき出したような場合。</a:t>
            </a:r>
            <a:endParaRPr kumimoji="1" lang="en-US" altLang="ja-JP" smtClean="0"/>
          </a:p>
          <a:p>
            <a:r>
              <a:rPr kumimoji="1" lang="ja-JP" altLang="en-US" smtClean="0"/>
              <a:t>・</a:t>
            </a:r>
            <a:r>
              <a:rPr kumimoji="1" lang="en-US" altLang="ja-JP" smtClean="0"/>
              <a:t>Excel</a:t>
            </a:r>
            <a:r>
              <a:rPr kumimoji="1" lang="ja-JP" altLang="en-US" smtClean="0"/>
              <a:t>の年月日は、</a:t>
            </a:r>
            <a:r>
              <a:rPr kumimoji="1" lang="en-US" altLang="ja-JP" smtClean="0"/>
              <a:t>1900</a:t>
            </a:r>
            <a:r>
              <a:rPr kumimoji="1" lang="ja-JP" altLang="en-US" smtClean="0"/>
              <a:t>年</a:t>
            </a:r>
            <a:r>
              <a:rPr kumimoji="1" lang="en-US" altLang="ja-JP" smtClean="0"/>
              <a:t>1</a:t>
            </a:r>
            <a:r>
              <a:rPr kumimoji="1" lang="ja-JP" altLang="en-US" smtClean="0"/>
              <a:t>月</a:t>
            </a:r>
            <a:r>
              <a:rPr kumimoji="1" lang="en-US" altLang="ja-JP" smtClean="0"/>
              <a:t>1</a:t>
            </a:r>
            <a:r>
              <a:rPr kumimoji="1" lang="ja-JP" altLang="en-US" smtClean="0"/>
              <a:t>日からスタート。</a:t>
            </a:r>
            <a:r>
              <a:rPr kumimoji="1" lang="en-US" altLang="ja-JP" smtClean="0"/>
              <a:t>1904</a:t>
            </a:r>
            <a:r>
              <a:rPr kumimoji="1" lang="ja-JP" altLang="en-US" smtClean="0"/>
              <a:t>年は</a:t>
            </a:r>
            <a:r>
              <a:rPr kumimoji="1" lang="en-US" altLang="ja-JP" smtClean="0"/>
              <a:t>Mac</a:t>
            </a:r>
            <a:r>
              <a:rPr kumimoji="1" lang="ja-JP" altLang="en-US" smtClean="0"/>
              <a:t>などとの互換を取るため。</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21</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Excel</a:t>
            </a:r>
            <a:r>
              <a:rPr kumimoji="1" lang="ja-JP" altLang="en-US" smtClean="0"/>
              <a:t>の操作は、すべては決まっていない。便利な設定やおせっかいな機能がある。自分にあった設定を行える。</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22</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Excel</a:t>
            </a:r>
            <a:r>
              <a:rPr kumimoji="1" lang="ja-JP" altLang="en-US" smtClean="0"/>
              <a:t>の操作は、すべては決まっていない。便利な設定やおせっかいな機能がある。自分にあった設定を行える。</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23</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Excel</a:t>
            </a:r>
            <a:r>
              <a:rPr kumimoji="1" lang="ja-JP" altLang="en-US" smtClean="0"/>
              <a:t>の操作は、すべては決まっていない。便利な設定やおせっかいな機能がある。自分にあった設定を行える。</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24</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Excel</a:t>
            </a:r>
            <a:r>
              <a:rPr kumimoji="1" lang="ja-JP" altLang="en-US" smtClean="0"/>
              <a:t>の操作は、すべては決まっていない。便利な設定やおせっかいな機能がある。自分にあった設定を行える。</a:t>
            </a:r>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25</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E6C1074-4A2D-4CD2-8916-FE35B674F3E9}"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2A7F4FD-E9F2-4874-8B84-60102AC54CE8}"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D8A53E7-B455-4F04-8FEE-34AE1154ADEA}"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5964118-AA70-4A5D-92B3-96AC9503C3B1}"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F251517-887B-405B-BF18-B9D9665135B7}" type="datetime1">
              <a:rPr kumimoji="1" lang="ja-JP" altLang="en-US" smtClean="0"/>
              <a:pPr/>
              <a:t>2010/5/20</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スライド番号プレースホルダ 6"/>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2B77CA7-FE7E-4ECC-8049-014465A3B9F9}" type="datetime1">
              <a:rPr kumimoji="1" lang="ja-JP" altLang="en-US" smtClean="0"/>
              <a:pPr/>
              <a:t>2010/5/20</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SystemKOMACO</a:t>
            </a:r>
            <a:endParaRPr kumimoji="1" lang="ja-JP" altLang="en-US"/>
          </a:p>
        </p:txBody>
      </p:sp>
      <p:sp>
        <p:nvSpPr>
          <p:cNvPr id="9" name="スライド番号プレースホルダ 8"/>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D21218F-636E-4C81-BDDC-184696E8C88D}" type="datetime1">
              <a:rPr kumimoji="1" lang="ja-JP" altLang="en-US" smtClean="0"/>
              <a:pPr/>
              <a:t>2010/5/20</a:t>
            </a:fld>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SystemKOMACO</a:t>
            </a:r>
            <a:endParaRPr kumimoji="1" lang="ja-JP" altLang="en-US"/>
          </a:p>
        </p:txBody>
      </p:sp>
      <p:sp>
        <p:nvSpPr>
          <p:cNvPr id="5" name="スライド番号プレースホルダ 4"/>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083DD48-376F-44A8-86AF-FCBA99EDA0B9}" type="datetime1">
              <a:rPr kumimoji="1" lang="ja-JP" altLang="en-US" smtClean="0"/>
              <a:pPr/>
              <a:t>2010/5/20</a:t>
            </a:fld>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SystemKOMACO</a:t>
            </a:r>
            <a:endParaRPr kumimoji="1" lang="ja-JP" altLang="en-US"/>
          </a:p>
        </p:txBody>
      </p:sp>
      <p:sp>
        <p:nvSpPr>
          <p:cNvPr id="4" name="スライド番号プレースホルダ 3"/>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123BDC8-DB48-4EE6-83BA-25E03A884FB7}" type="datetime1">
              <a:rPr kumimoji="1" lang="ja-JP" altLang="en-US" smtClean="0"/>
              <a:pPr/>
              <a:t>2010/5/20</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スライド番号プレースホルダ 6"/>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1BCE9E0-E436-4354-A4EA-6B2F80CEC78D}" type="datetime1">
              <a:rPr kumimoji="1" lang="ja-JP" altLang="en-US" smtClean="0"/>
              <a:pPr/>
              <a:t>2010/5/20</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スライド番号プレースホルダ 6"/>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E48D9-4037-49AB-A38D-4EDB7FB7BDB0}" type="datetime1">
              <a:rPr kumimoji="1" lang="ja-JP" altLang="en-US" smtClean="0"/>
              <a:pPr/>
              <a:t>2010/5/20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FFF46-6ED2-40D1-9B87-CB0CF36986B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29.gif"/></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4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lstStyle/>
          <a:p>
            <a:r>
              <a:rPr kumimoji="1" lang="en-US" altLang="ja-JP" smtClean="0"/>
              <a:t>Excel 2002,2003</a:t>
            </a:r>
            <a:r>
              <a:rPr kumimoji="1" lang="ja-JP" altLang="en-US" smtClean="0"/>
              <a:t>基本</a:t>
            </a:r>
            <a:endParaRPr kumimoji="1" lang="ja-JP" altLang="en-US"/>
          </a:p>
        </p:txBody>
      </p:sp>
      <p:sp>
        <p:nvSpPr>
          <p:cNvPr id="3" name="サブタイトル 2"/>
          <p:cNvSpPr>
            <a:spLocks noGrp="1"/>
          </p:cNvSpPr>
          <p:nvPr>
            <p:ph type="subTitle" idx="1"/>
          </p:nvPr>
        </p:nvSpPr>
        <p:spPr>
          <a:xfrm>
            <a:off x="1260000" y="3886200"/>
            <a:ext cx="6624000" cy="1752600"/>
          </a:xfrm>
        </p:spPr>
        <p:style>
          <a:lnRef idx="1">
            <a:schemeClr val="accent1"/>
          </a:lnRef>
          <a:fillRef idx="2">
            <a:schemeClr val="accent1"/>
          </a:fillRef>
          <a:effectRef idx="1">
            <a:schemeClr val="accent1"/>
          </a:effectRef>
          <a:fontRef idx="minor">
            <a:schemeClr val="dk1"/>
          </a:fontRef>
        </p:style>
        <p:txBody>
          <a:bodyPr>
            <a:normAutofit/>
          </a:bodyPr>
          <a:lstStyle/>
          <a:p>
            <a:pPr algn="l"/>
            <a:r>
              <a:rPr kumimoji="1" lang="ja-JP" altLang="en-US" smtClean="0"/>
              <a:t>起動から終了まで、</a:t>
            </a:r>
            <a:r>
              <a:rPr kumimoji="1" lang="en-US" altLang="ja-JP" smtClean="0"/>
              <a:t>	</a:t>
            </a:r>
            <a:r>
              <a:rPr kumimoji="1" lang="ja-JP" altLang="en-US" smtClean="0"/>
              <a:t>画面構成</a:t>
            </a:r>
            <a:endParaRPr kumimoji="1" lang="en-US" altLang="ja-JP" smtClean="0"/>
          </a:p>
          <a:p>
            <a:pPr algn="l"/>
            <a:r>
              <a:rPr lang="ja-JP" altLang="en-US" smtClean="0"/>
              <a:t>使用環境のカスタマイズ、文字の入力書式設定、コピー、貼り付け、クリア</a:t>
            </a: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ja-JP" altLang="en-US"/>
              <a:t>メニューバー</a:t>
            </a:r>
            <a:r>
              <a:rPr lang="ja-JP" altLang="en-US" smtClean="0"/>
              <a:t>の</a:t>
            </a:r>
            <a:r>
              <a:rPr lang="en-US" altLang="ja-JP" smtClean="0"/>
              <a:t>[</a:t>
            </a:r>
            <a:r>
              <a:rPr lang="ja-JP" altLang="en-US" smtClean="0"/>
              <a:t>編集</a:t>
            </a:r>
            <a:r>
              <a:rPr lang="en-US" altLang="ja-JP" smtClean="0"/>
              <a:t>]</a:t>
            </a:r>
            <a:endParaRPr kumimoji="1" lang="ja-JP" altLang="en-US"/>
          </a:p>
        </p:txBody>
      </p:sp>
      <p:pic>
        <p:nvPicPr>
          <p:cNvPr id="7" name="コンテンツ プレースホルダ 6" descr="DC012.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10</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ja-JP" altLang="en-US"/>
              <a:t>メニューバー</a:t>
            </a:r>
            <a:r>
              <a:rPr lang="ja-JP" altLang="en-US" smtClean="0"/>
              <a:t>の</a:t>
            </a:r>
            <a:r>
              <a:rPr lang="en-US" altLang="ja-JP" smtClean="0"/>
              <a:t>[</a:t>
            </a:r>
            <a:r>
              <a:rPr lang="ja-JP" altLang="en-US" smtClean="0"/>
              <a:t>表示</a:t>
            </a:r>
            <a:r>
              <a:rPr lang="en-US" altLang="ja-JP" smtClean="0"/>
              <a:t>]</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11</a:t>
            </a:fld>
            <a:endParaRPr kumimoji="1" lang="ja-JP" altLang="en-US"/>
          </a:p>
        </p:txBody>
      </p:sp>
      <p:pic>
        <p:nvPicPr>
          <p:cNvPr id="9" name="コンテンツ プレースホルダ 8" descr="DC013.JPG"/>
          <p:cNvPicPr>
            <a:picLocks noGrp="1" noChangeAspect="1"/>
          </p:cNvPicPr>
          <p:nvPr>
            <p:ph idx="1"/>
          </p:nvPr>
        </p:nvPicPr>
        <p:blipFill>
          <a:blip r:embed="rId2" cstate="print"/>
          <a:stretch>
            <a:fillRect/>
          </a:stretch>
        </p:blipFill>
        <p:spPr>
          <a:xfrm>
            <a:off x="1357701" y="1600200"/>
            <a:ext cx="6428597" cy="4525963"/>
          </a:xfr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ja-JP" altLang="en-US"/>
              <a:t>メニューバー</a:t>
            </a:r>
            <a:r>
              <a:rPr lang="ja-JP" altLang="en-US" smtClean="0"/>
              <a:t>の</a:t>
            </a:r>
            <a:r>
              <a:rPr lang="en-US" altLang="ja-JP" smtClean="0"/>
              <a:t>[</a:t>
            </a:r>
            <a:r>
              <a:rPr lang="ja-JP" altLang="en-US" smtClean="0"/>
              <a:t>挿入</a:t>
            </a:r>
            <a:r>
              <a:rPr lang="en-US" altLang="ja-JP" smtClean="0"/>
              <a:t>]</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12</a:t>
            </a:fld>
            <a:endParaRPr kumimoji="1" lang="ja-JP" altLang="en-US"/>
          </a:p>
        </p:txBody>
      </p:sp>
      <p:pic>
        <p:nvPicPr>
          <p:cNvPr id="8" name="コンテンツ プレースホルダ 7" descr="DC014.JPG"/>
          <p:cNvPicPr>
            <a:picLocks noGrp="1" noChangeAspect="1"/>
          </p:cNvPicPr>
          <p:nvPr>
            <p:ph idx="1"/>
          </p:nvPr>
        </p:nvPicPr>
        <p:blipFill>
          <a:blip r:embed="rId2" cstate="print"/>
          <a:stretch>
            <a:fillRect/>
          </a:stretch>
        </p:blipFill>
        <p:spPr>
          <a:xfrm>
            <a:off x="1357701" y="1600200"/>
            <a:ext cx="6428597" cy="4525963"/>
          </a:xfr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ja-JP" altLang="en-US"/>
              <a:t>メニューバー</a:t>
            </a:r>
            <a:r>
              <a:rPr lang="ja-JP" altLang="en-US" smtClean="0"/>
              <a:t>の</a:t>
            </a:r>
            <a:r>
              <a:rPr lang="en-US" altLang="ja-JP" smtClean="0"/>
              <a:t>[</a:t>
            </a:r>
            <a:r>
              <a:rPr lang="ja-JP" altLang="en-US" smtClean="0"/>
              <a:t>書式</a:t>
            </a:r>
            <a:r>
              <a:rPr lang="en-US" altLang="ja-JP" smtClean="0"/>
              <a:t>]</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13</a:t>
            </a:fld>
            <a:endParaRPr kumimoji="1" lang="ja-JP" altLang="en-US"/>
          </a:p>
        </p:txBody>
      </p:sp>
      <p:pic>
        <p:nvPicPr>
          <p:cNvPr id="9" name="コンテンツ プレースホルダ 8" descr="DC015.JPG"/>
          <p:cNvPicPr>
            <a:picLocks noGrp="1" noChangeAspect="1"/>
          </p:cNvPicPr>
          <p:nvPr>
            <p:ph idx="1"/>
          </p:nvPr>
        </p:nvPicPr>
        <p:blipFill>
          <a:blip r:embed="rId2" cstate="print"/>
          <a:stretch>
            <a:fillRect/>
          </a:stretch>
        </p:blipFill>
        <p:spPr>
          <a:xfrm>
            <a:off x="1357701" y="1600200"/>
            <a:ext cx="6428597" cy="4525963"/>
          </a:xfr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ja-JP" altLang="en-US"/>
              <a:t>メニューバー</a:t>
            </a:r>
            <a:r>
              <a:rPr lang="ja-JP" altLang="en-US" smtClean="0"/>
              <a:t>の</a:t>
            </a:r>
            <a:r>
              <a:rPr lang="en-US" altLang="ja-JP" smtClean="0"/>
              <a:t>[</a:t>
            </a:r>
            <a:r>
              <a:rPr lang="ja-JP" altLang="en-US" smtClean="0"/>
              <a:t>ツール</a:t>
            </a:r>
            <a:r>
              <a:rPr lang="en-US" altLang="ja-JP" smtClean="0"/>
              <a:t>]</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14</a:t>
            </a:fld>
            <a:endParaRPr kumimoji="1" lang="ja-JP" altLang="en-US"/>
          </a:p>
        </p:txBody>
      </p:sp>
      <p:pic>
        <p:nvPicPr>
          <p:cNvPr id="8" name="コンテンツ プレースホルダ 7" descr="DC016.JPG"/>
          <p:cNvPicPr>
            <a:picLocks noGrp="1" noChangeAspect="1"/>
          </p:cNvPicPr>
          <p:nvPr>
            <p:ph idx="1"/>
          </p:nvPr>
        </p:nvPicPr>
        <p:blipFill>
          <a:blip r:embed="rId2" cstate="print"/>
          <a:stretch>
            <a:fillRect/>
          </a:stretch>
        </p:blipFill>
        <p:spPr>
          <a:xfrm>
            <a:off x="1357701" y="1600200"/>
            <a:ext cx="6428597" cy="4525963"/>
          </a:xfr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ja-JP" altLang="en-US"/>
              <a:t>メニューバー</a:t>
            </a:r>
            <a:r>
              <a:rPr lang="ja-JP" altLang="en-US" smtClean="0"/>
              <a:t>の</a:t>
            </a:r>
            <a:r>
              <a:rPr lang="en-US" altLang="ja-JP" smtClean="0"/>
              <a:t>[</a:t>
            </a:r>
            <a:r>
              <a:rPr lang="ja-JP" altLang="en-US" smtClean="0"/>
              <a:t>データ</a:t>
            </a:r>
            <a:r>
              <a:rPr lang="en-US" altLang="ja-JP" smtClean="0"/>
              <a:t>]</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15</a:t>
            </a:fld>
            <a:endParaRPr kumimoji="1" lang="ja-JP" altLang="en-US"/>
          </a:p>
        </p:txBody>
      </p:sp>
      <p:pic>
        <p:nvPicPr>
          <p:cNvPr id="9" name="コンテンツ プレースホルダ 8" descr="DC017.JPG"/>
          <p:cNvPicPr>
            <a:picLocks noGrp="1" noChangeAspect="1"/>
          </p:cNvPicPr>
          <p:nvPr>
            <p:ph idx="1"/>
          </p:nvPr>
        </p:nvPicPr>
        <p:blipFill>
          <a:blip r:embed="rId2" cstate="print"/>
          <a:stretch>
            <a:fillRect/>
          </a:stretch>
        </p:blipFill>
        <p:spPr>
          <a:xfrm>
            <a:off x="1357701" y="1600200"/>
            <a:ext cx="6428597" cy="4525963"/>
          </a:xfr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ja-JP" altLang="en-US"/>
              <a:t>メニューバー</a:t>
            </a:r>
            <a:r>
              <a:rPr lang="ja-JP" altLang="en-US" smtClean="0"/>
              <a:t>の</a:t>
            </a:r>
            <a:r>
              <a:rPr lang="en-US" altLang="ja-JP" smtClean="0"/>
              <a:t>[</a:t>
            </a:r>
            <a:r>
              <a:rPr lang="ja-JP" altLang="en-US" smtClean="0"/>
              <a:t>ウィンドウ</a:t>
            </a:r>
            <a:r>
              <a:rPr lang="en-US" altLang="ja-JP" smtClean="0"/>
              <a:t>]</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16</a:t>
            </a:fld>
            <a:endParaRPr kumimoji="1" lang="ja-JP" altLang="en-US"/>
          </a:p>
        </p:txBody>
      </p:sp>
      <p:pic>
        <p:nvPicPr>
          <p:cNvPr id="8" name="コンテンツ プレースホルダ 7" descr="DC018.JPG"/>
          <p:cNvPicPr>
            <a:picLocks noGrp="1" noChangeAspect="1"/>
          </p:cNvPicPr>
          <p:nvPr>
            <p:ph idx="1"/>
          </p:nvPr>
        </p:nvPicPr>
        <p:blipFill>
          <a:blip r:embed="rId2" cstate="print"/>
          <a:stretch>
            <a:fillRect/>
          </a:stretch>
        </p:blipFill>
        <p:spPr>
          <a:xfrm>
            <a:off x="1357701" y="1600200"/>
            <a:ext cx="6428597" cy="4525963"/>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ja-JP" altLang="en-US"/>
              <a:t>メニューバー</a:t>
            </a:r>
            <a:r>
              <a:rPr lang="ja-JP" altLang="en-US" smtClean="0"/>
              <a:t>の</a:t>
            </a:r>
            <a:r>
              <a:rPr lang="en-US" altLang="ja-JP" smtClean="0"/>
              <a:t>[</a:t>
            </a:r>
            <a:r>
              <a:rPr lang="ja-JP" altLang="en-US" smtClean="0"/>
              <a:t>ヘルプ</a:t>
            </a:r>
            <a:r>
              <a:rPr lang="en-US" altLang="ja-JP" smtClean="0"/>
              <a:t>]</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17</a:t>
            </a:fld>
            <a:endParaRPr kumimoji="1" lang="ja-JP" altLang="en-US"/>
          </a:p>
        </p:txBody>
      </p:sp>
      <p:pic>
        <p:nvPicPr>
          <p:cNvPr id="9" name="コンテンツ プレースホルダ 8" descr="DC019.JPG"/>
          <p:cNvPicPr>
            <a:picLocks noGrp="1" noChangeAspect="1"/>
          </p:cNvPicPr>
          <p:nvPr>
            <p:ph idx="1"/>
          </p:nvPr>
        </p:nvPicPr>
        <p:blipFill>
          <a:blip r:embed="rId2" cstate="print"/>
          <a:stretch>
            <a:fillRect/>
          </a:stretch>
        </p:blipFill>
        <p:spPr>
          <a:xfrm>
            <a:off x="1357701" y="1600200"/>
            <a:ext cx="6428597" cy="4525963"/>
          </a:xfr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kumimoji="1" lang="ja-JP" altLang="en-US" smtClean="0"/>
              <a:t>必要なツールバーを表示すべし</a:t>
            </a:r>
            <a:r>
              <a:rPr kumimoji="1" lang="en-US" altLang="ja-JP" smtClean="0"/>
              <a:t/>
            </a:r>
            <a:br>
              <a:rPr kumimoji="1" lang="en-US" altLang="ja-JP" smtClean="0"/>
            </a:br>
            <a:r>
              <a:rPr kumimoji="1" lang="ja-JP" altLang="en-US" smtClean="0"/>
              <a:t>メニューバーのユーザー設定</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18</a:t>
            </a:fld>
            <a:endParaRPr kumimoji="1" lang="ja-JP" altLang="en-US"/>
          </a:p>
        </p:txBody>
      </p:sp>
      <p:sp>
        <p:nvSpPr>
          <p:cNvPr id="8" name="テキスト ボックス 7"/>
          <p:cNvSpPr txBox="1"/>
          <p:nvPr/>
        </p:nvSpPr>
        <p:spPr>
          <a:xfrm>
            <a:off x="486000" y="1643050"/>
            <a:ext cx="81720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dirty="0" smtClean="0"/>
              <a:t>メニューバーの</a:t>
            </a:r>
            <a:r>
              <a:rPr kumimoji="1" lang="en-US" altLang="ja-JP" dirty="0" smtClean="0"/>
              <a:t>[</a:t>
            </a:r>
            <a:r>
              <a:rPr kumimoji="1" lang="ja-JP" altLang="en-US" dirty="0" smtClean="0"/>
              <a:t>ツール</a:t>
            </a:r>
            <a:r>
              <a:rPr kumimoji="1" lang="en-US" altLang="ja-JP" dirty="0" smtClean="0"/>
              <a:t>]-[</a:t>
            </a:r>
            <a:r>
              <a:rPr kumimoji="1" lang="ja-JP" altLang="en-US" dirty="0" smtClean="0"/>
              <a:t>ユーザー設定</a:t>
            </a:r>
            <a:r>
              <a:rPr kumimoji="1" lang="en-US" altLang="ja-JP" dirty="0" smtClean="0"/>
              <a:t>]</a:t>
            </a:r>
            <a:r>
              <a:rPr kumimoji="1" lang="ja-JP" altLang="en-US" dirty="0" smtClean="0"/>
              <a:t>ダイアログボックスの</a:t>
            </a:r>
            <a:r>
              <a:rPr kumimoji="1" lang="en-US" altLang="ja-JP" dirty="0" smtClean="0"/>
              <a:t>[</a:t>
            </a:r>
            <a:r>
              <a:rPr kumimoji="1" lang="ja-JP" altLang="en-US" dirty="0" smtClean="0"/>
              <a:t>ツールバー</a:t>
            </a:r>
            <a:r>
              <a:rPr kumimoji="1" lang="en-US" altLang="ja-JP" dirty="0" smtClean="0"/>
              <a:t>]</a:t>
            </a:r>
            <a:r>
              <a:rPr kumimoji="1" lang="ja-JP" altLang="en-US" dirty="0" smtClean="0"/>
              <a:t>タブ</a:t>
            </a:r>
            <a:endParaRPr kumimoji="1" lang="ja-JP" altLang="en-US" dirty="0"/>
          </a:p>
        </p:txBody>
      </p:sp>
      <p:sp>
        <p:nvSpPr>
          <p:cNvPr id="9" name="テキスト ボックス 8"/>
          <p:cNvSpPr txBox="1"/>
          <p:nvPr/>
        </p:nvSpPr>
        <p:spPr>
          <a:xfrm>
            <a:off x="4786314" y="2214554"/>
            <a:ext cx="3786214"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smtClean="0"/>
              <a:t>使わないツールバーは隠せ（非表示）</a:t>
            </a:r>
            <a:endParaRPr lang="en-US" altLang="ja-JP" smtClean="0"/>
          </a:p>
          <a:p>
            <a:r>
              <a:rPr kumimoji="1" lang="ja-JP" altLang="en-US"/>
              <a:t>必要に</a:t>
            </a:r>
            <a:r>
              <a:rPr kumimoji="1" lang="ja-JP" altLang="en-US" smtClean="0"/>
              <a:t>応じ自動で表示されるものもある</a:t>
            </a:r>
            <a:endParaRPr kumimoji="1" lang="ja-JP" altLang="en-US"/>
          </a:p>
        </p:txBody>
      </p:sp>
      <p:pic>
        <p:nvPicPr>
          <p:cNvPr id="14" name="コンテンツ プレースホルダ 13" descr="DC006.JPG"/>
          <p:cNvPicPr>
            <a:picLocks noGrp="1" noChangeAspect="1"/>
          </p:cNvPicPr>
          <p:nvPr>
            <p:ph idx="1"/>
          </p:nvPr>
        </p:nvPicPr>
        <p:blipFill>
          <a:blip r:embed="rId2" cstate="print"/>
          <a:stretch>
            <a:fillRect/>
          </a:stretch>
        </p:blipFill>
        <p:spPr>
          <a:xfrm>
            <a:off x="576261" y="2186781"/>
            <a:ext cx="3781425" cy="3352800"/>
          </a:xfr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kumimoji="1" lang="ja-JP" altLang="en-US" smtClean="0"/>
              <a:t>ツールバーは</a:t>
            </a:r>
            <a:r>
              <a:rPr lang="ja-JP" altLang="en-US" smtClean="0"/>
              <a:t>表示のツールバーでも</a:t>
            </a:r>
            <a:endParaRPr kumimoji="1" lang="ja-JP" altLang="en-US"/>
          </a:p>
        </p:txBody>
      </p:sp>
      <p:pic>
        <p:nvPicPr>
          <p:cNvPr id="7" name="コンテンツ プレースホルダ 6" descr="DC010.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19</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en-US" altLang="ja-JP" smtClean="0"/>
              <a:t>Excel</a:t>
            </a:r>
            <a:r>
              <a:rPr kumimoji="1" lang="ja-JP" altLang="en-US" smtClean="0"/>
              <a:t>の起動</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a:t>
            </a:r>
            <a:r>
              <a:rPr kumimoji="1" lang="ja-JP" altLang="en-US" smtClean="0"/>
              <a:t>すべてのプログラム</a:t>
            </a:r>
            <a:r>
              <a:rPr kumimoji="1" lang="en-US" altLang="ja-JP" smtClean="0"/>
              <a:t>]-[Microsoft Office ]-[Microsoft Excel 2003]</a:t>
            </a:r>
            <a:r>
              <a:rPr kumimoji="1" lang="ja-JP" altLang="en-US" smtClean="0"/>
              <a:t>をクリック</a:t>
            </a:r>
            <a:endParaRPr kumimoji="1" lang="en-US" altLang="ja-JP" smtClean="0"/>
          </a:p>
          <a:p>
            <a:r>
              <a:rPr lang="en-US" altLang="ja-JP" smtClean="0"/>
              <a:t>[</a:t>
            </a:r>
            <a:r>
              <a:rPr lang="en-US" altLang="ja-JP"/>
              <a:t>Microsoft Excel 2003]</a:t>
            </a:r>
            <a:r>
              <a:rPr lang="ja-JP" altLang="en-US" smtClean="0"/>
              <a:t>ショートカットをクリック</a:t>
            </a:r>
            <a:endParaRPr lang="en-US" altLang="ja-JP" smtClean="0"/>
          </a:p>
          <a:p>
            <a:r>
              <a:rPr kumimoji="1" lang="ja-JP" altLang="en-US" smtClean="0"/>
              <a:t>スタートメニューの</a:t>
            </a:r>
            <a:r>
              <a:rPr lang="en-US" altLang="ja-JP" smtClean="0"/>
              <a:t>[Microsoft Excel 2003]</a:t>
            </a:r>
            <a:r>
              <a:rPr lang="ja-JP" altLang="en-US" smtClean="0"/>
              <a:t>をクリック</a:t>
            </a:r>
            <a:endParaRPr lang="en-US" altLang="ja-JP" smtClean="0"/>
          </a:p>
          <a:p>
            <a:r>
              <a:rPr kumimoji="1" lang="en-US" altLang="ja-JP" smtClean="0"/>
              <a:t>Excel</a:t>
            </a:r>
            <a:r>
              <a:rPr kumimoji="1" lang="ja-JP" altLang="en-US" smtClean="0"/>
              <a:t>で作成したファイルをクリック</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a:t>
            </a:fld>
            <a:endParaRPr kumimoji="1" lang="ja-JP" altLang="en-US"/>
          </a:p>
        </p:txBody>
      </p:sp>
      <p:sp>
        <p:nvSpPr>
          <p:cNvPr id="7" name="テキスト ボックス 6"/>
          <p:cNvSpPr txBox="1"/>
          <p:nvPr/>
        </p:nvSpPr>
        <p:spPr>
          <a:xfrm>
            <a:off x="486000" y="5068685"/>
            <a:ext cx="8172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a:t>
            </a:r>
            <a:r>
              <a:rPr lang="en-US" altLang="ja-JP" dirty="0" smtClean="0"/>
              <a:t>Excel 2003</a:t>
            </a:r>
            <a:r>
              <a:rPr lang="ja-JP" altLang="en-US" dirty="0" smtClean="0"/>
              <a:t>を</a:t>
            </a:r>
            <a:r>
              <a:rPr lang="ja-JP" altLang="en-US" dirty="0" smtClean="0"/>
              <a:t>起動させてください。</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kumimoji="1" lang="en-US" altLang="ja-JP" smtClean="0"/>
              <a:t>Excel</a:t>
            </a:r>
            <a:r>
              <a:rPr kumimoji="1" lang="ja-JP" altLang="en-US" smtClean="0"/>
              <a:t>のカスタマイズ：</a:t>
            </a:r>
            <a:r>
              <a:rPr kumimoji="1" lang="en-US" altLang="ja-JP" smtClean="0"/>
              <a:t>[</a:t>
            </a:r>
            <a:r>
              <a:rPr kumimoji="1" lang="ja-JP" altLang="en-US" smtClean="0"/>
              <a:t>オプション</a:t>
            </a:r>
            <a:r>
              <a:rPr kumimoji="1" lang="en-US" altLang="ja-JP" smtClean="0"/>
              <a:t>]</a:t>
            </a:r>
            <a:r>
              <a:rPr kumimoji="1" lang="ja-JP" altLang="en-US" smtClean="0"/>
              <a:t>機能</a:t>
            </a:r>
            <a:endParaRPr kumimoji="1" lang="ja-JP" altLang="en-US"/>
          </a:p>
        </p:txBody>
      </p:sp>
      <p:pic>
        <p:nvPicPr>
          <p:cNvPr id="7" name="コンテンツ プレースホルダ 6" descr="DC020.JPG"/>
          <p:cNvPicPr>
            <a:picLocks noGrp="1" noChangeAspect="1"/>
          </p:cNvPicPr>
          <p:nvPr>
            <p:ph idx="1"/>
          </p:nvPr>
        </p:nvPicPr>
        <p:blipFill>
          <a:blip r:embed="rId3" cstate="print"/>
          <a:stretch>
            <a:fillRect/>
          </a:stretch>
        </p:blipFill>
        <p:spPr>
          <a:xfrm>
            <a:off x="1928794" y="2862283"/>
            <a:ext cx="5505450" cy="3495675"/>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20</a:t>
            </a:fld>
            <a:endParaRPr kumimoji="1" lang="ja-JP" altLang="en-US"/>
          </a:p>
        </p:txBody>
      </p:sp>
      <p:sp>
        <p:nvSpPr>
          <p:cNvPr id="8" name="テキスト ボックス 7"/>
          <p:cNvSpPr txBox="1"/>
          <p:nvPr/>
        </p:nvSpPr>
        <p:spPr>
          <a:xfrm>
            <a:off x="457200" y="1643050"/>
            <a:ext cx="82296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ja-JP" smtClean="0"/>
              <a:t>[</a:t>
            </a:r>
            <a:r>
              <a:rPr lang="ja-JP" altLang="en-US" smtClean="0"/>
              <a:t>ツール</a:t>
            </a:r>
            <a:r>
              <a:rPr lang="en-US" altLang="ja-JP" smtClean="0"/>
              <a:t>]</a:t>
            </a:r>
            <a:r>
              <a:rPr lang="ja-JP" altLang="en-US" smtClean="0"/>
              <a:t>の</a:t>
            </a:r>
            <a:r>
              <a:rPr lang="en-US" altLang="ja-JP" smtClean="0"/>
              <a:t>[</a:t>
            </a:r>
            <a:r>
              <a:rPr lang="ja-JP" altLang="en-US" smtClean="0"/>
              <a:t>オプション</a:t>
            </a:r>
            <a:r>
              <a:rPr lang="en-US" altLang="ja-JP" smtClean="0"/>
              <a:t>]</a:t>
            </a:r>
            <a:r>
              <a:rPr lang="ja-JP" altLang="en-US" smtClean="0"/>
              <a:t>をクリック → </a:t>
            </a:r>
            <a:r>
              <a:rPr lang="en-US" altLang="ja-JP" smtClean="0"/>
              <a:t>[</a:t>
            </a:r>
            <a:r>
              <a:rPr lang="ja-JP" altLang="en-US" smtClean="0"/>
              <a:t>オプション</a:t>
            </a:r>
            <a:r>
              <a:rPr lang="en-US" altLang="ja-JP" smtClean="0"/>
              <a:t>]</a:t>
            </a:r>
            <a:r>
              <a:rPr lang="ja-JP" altLang="en-US" smtClean="0"/>
              <a:t>ダイアログボックスが表示</a:t>
            </a:r>
            <a:endParaRPr kumimoji="1" lang="ja-JP" altLang="en-US"/>
          </a:p>
        </p:txBody>
      </p:sp>
      <p:sp>
        <p:nvSpPr>
          <p:cNvPr id="9" name="テキスト ボックス 8"/>
          <p:cNvSpPr txBox="1"/>
          <p:nvPr/>
        </p:nvSpPr>
        <p:spPr>
          <a:xfrm>
            <a:off x="457200" y="2130974"/>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smtClean="0"/>
              <a:t>練習</a:t>
            </a:r>
            <a:r>
              <a:rPr lang="en-US" altLang="ja-JP" smtClean="0"/>
              <a:t>[</a:t>
            </a:r>
            <a:r>
              <a:rPr lang="ja-JP" altLang="en-US" smtClean="0"/>
              <a:t>表示</a:t>
            </a:r>
            <a:r>
              <a:rPr lang="en-US" altLang="ja-JP" smtClean="0"/>
              <a:t>]</a:t>
            </a:r>
            <a:r>
              <a:rPr lang="ja-JP" altLang="en-US" smtClean="0"/>
              <a:t>タブの各チェックボックスをオン・オフして画面がどのように変化するか確認してください。</a:t>
            </a: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en-US" altLang="ja-JP" smtClean="0"/>
              <a:t>[</a:t>
            </a:r>
            <a:r>
              <a:rPr kumimoji="1" lang="ja-JP" altLang="en-US" smtClean="0"/>
              <a:t>オプション</a:t>
            </a:r>
            <a:r>
              <a:rPr kumimoji="1" lang="en-US" altLang="ja-JP" smtClean="0"/>
              <a:t>]</a:t>
            </a:r>
            <a:r>
              <a:rPr kumimoji="1" lang="ja-JP" altLang="en-US" smtClean="0"/>
              <a:t>の</a:t>
            </a:r>
            <a:r>
              <a:rPr kumimoji="1" lang="en-US" altLang="ja-JP" smtClean="0"/>
              <a:t>[</a:t>
            </a:r>
            <a:r>
              <a:rPr kumimoji="1" lang="ja-JP" altLang="en-US" smtClean="0"/>
              <a:t>計算方法</a:t>
            </a:r>
            <a:r>
              <a:rPr kumimoji="1" lang="en-US" altLang="ja-JP" smtClean="0"/>
              <a:t>]</a:t>
            </a:r>
            <a:r>
              <a:rPr kumimoji="1" lang="ja-JP" altLang="en-US" smtClean="0"/>
              <a:t>タブ</a:t>
            </a:r>
            <a:endParaRPr kumimoji="1" lang="ja-JP" altLang="en-US"/>
          </a:p>
        </p:txBody>
      </p:sp>
      <p:pic>
        <p:nvPicPr>
          <p:cNvPr id="7" name="コンテンツ プレースホルダ 6" descr="DC021.JPG"/>
          <p:cNvPicPr>
            <a:picLocks noGrp="1" noChangeAspect="1"/>
          </p:cNvPicPr>
          <p:nvPr>
            <p:ph idx="1"/>
          </p:nvPr>
        </p:nvPicPr>
        <p:blipFill>
          <a:blip r:embed="rId3" cstate="print"/>
          <a:stretch>
            <a:fillRect/>
          </a:stretch>
        </p:blipFill>
        <p:spPr>
          <a:xfrm>
            <a:off x="1819275" y="2115344"/>
            <a:ext cx="5505450" cy="3495675"/>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21</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en-US" altLang="ja-JP" smtClean="0"/>
              <a:t>[</a:t>
            </a:r>
            <a:r>
              <a:rPr kumimoji="1" lang="ja-JP" altLang="en-US" smtClean="0"/>
              <a:t>オプション</a:t>
            </a:r>
            <a:r>
              <a:rPr kumimoji="1" lang="en-US" altLang="ja-JP" smtClean="0"/>
              <a:t>]</a:t>
            </a:r>
            <a:r>
              <a:rPr kumimoji="1" lang="ja-JP" altLang="en-US" smtClean="0"/>
              <a:t>の</a:t>
            </a:r>
            <a:r>
              <a:rPr kumimoji="1" lang="en-US" altLang="ja-JP" smtClean="0"/>
              <a:t>[</a:t>
            </a:r>
            <a:r>
              <a:rPr kumimoji="1" lang="ja-JP" altLang="en-US" smtClean="0"/>
              <a:t>編集</a:t>
            </a:r>
            <a:r>
              <a:rPr kumimoji="1" lang="en-US" altLang="ja-JP" smtClean="0"/>
              <a:t>]</a:t>
            </a:r>
            <a:r>
              <a:rPr kumimoji="1" lang="ja-JP" altLang="en-US" smtClean="0"/>
              <a:t>タブ</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22</a:t>
            </a:fld>
            <a:endParaRPr kumimoji="1" lang="ja-JP" altLang="en-US"/>
          </a:p>
        </p:txBody>
      </p:sp>
      <p:pic>
        <p:nvPicPr>
          <p:cNvPr id="9" name="コンテンツ プレースホルダ 8" descr="DC022.JPG"/>
          <p:cNvPicPr>
            <a:picLocks noGrp="1" noChangeAspect="1"/>
          </p:cNvPicPr>
          <p:nvPr>
            <p:ph idx="1"/>
          </p:nvPr>
        </p:nvPicPr>
        <p:blipFill>
          <a:blip r:embed="rId3" cstate="print"/>
          <a:stretch>
            <a:fillRect/>
          </a:stretch>
        </p:blipFill>
        <p:spPr>
          <a:xfrm>
            <a:off x="1819275" y="2647969"/>
            <a:ext cx="5505450" cy="3495675"/>
          </a:xfrm>
        </p:spPr>
      </p:pic>
      <p:sp>
        <p:nvSpPr>
          <p:cNvPr id="10" name="テキスト ボックス 9"/>
          <p:cNvSpPr txBox="1"/>
          <p:nvPr/>
        </p:nvSpPr>
        <p:spPr>
          <a:xfrm>
            <a:off x="457200" y="1643050"/>
            <a:ext cx="82296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smtClean="0"/>
              <a:t>練習</a:t>
            </a:r>
            <a:r>
              <a:rPr lang="en-US" altLang="ja-JP" smtClean="0"/>
              <a:t>[</a:t>
            </a:r>
            <a:r>
              <a:rPr lang="ja-JP" altLang="en-US" smtClean="0"/>
              <a:t>編集</a:t>
            </a:r>
            <a:r>
              <a:rPr lang="en-US" altLang="ja-JP" smtClean="0"/>
              <a:t>]</a:t>
            </a:r>
            <a:r>
              <a:rPr lang="ja-JP" altLang="en-US" smtClean="0"/>
              <a:t>タブの「入力後にセルを移動する方向」を右に設定し、新規のワークシートのセル</a:t>
            </a:r>
            <a:r>
              <a:rPr lang="en-US" altLang="ja-JP" smtClean="0"/>
              <a:t>A1</a:t>
            </a:r>
            <a:r>
              <a:rPr lang="ja-JP" altLang="en-US" smtClean="0"/>
              <a:t>に数値の「</a:t>
            </a:r>
            <a:r>
              <a:rPr lang="en-US" altLang="ja-JP" smtClean="0"/>
              <a:t>1</a:t>
            </a:r>
            <a:r>
              <a:rPr lang="ja-JP" altLang="en-US" smtClean="0"/>
              <a:t>」を入力し、</a:t>
            </a:r>
            <a:r>
              <a:rPr lang="en-US" altLang="ja-JP" smtClean="0"/>
              <a:t>Enter</a:t>
            </a:r>
            <a:r>
              <a:rPr lang="ja-JP" altLang="en-US" smtClean="0"/>
              <a:t>キーを押してください。</a:t>
            </a:r>
            <a:endParaRPr lang="en-US" altLang="ja-JP" smtClean="0"/>
          </a:p>
          <a:p>
            <a:pPr>
              <a:buClr>
                <a:schemeClr val="accent1"/>
              </a:buClr>
              <a:buFont typeface="Wingdings" pitchFamily="2" charset="2"/>
              <a:buChar char="l"/>
            </a:pPr>
            <a:r>
              <a:rPr kumimoji="1" lang="ja-JP" altLang="en-US" smtClean="0"/>
              <a:t>続いて、セル</a:t>
            </a:r>
            <a:r>
              <a:rPr kumimoji="1" lang="en-US" altLang="ja-JP" smtClean="0"/>
              <a:t>B1</a:t>
            </a:r>
            <a:r>
              <a:rPr kumimoji="1" lang="ja-JP" altLang="en-US" smtClean="0"/>
              <a:t>に</a:t>
            </a:r>
            <a:r>
              <a:rPr lang="ja-JP" altLang="en-US" smtClean="0"/>
              <a:t>数値の「</a:t>
            </a:r>
            <a:r>
              <a:rPr lang="en-US" altLang="ja-JP" smtClean="0"/>
              <a:t>2</a:t>
            </a:r>
            <a:r>
              <a:rPr lang="ja-JP" altLang="en-US" smtClean="0"/>
              <a:t>」入力し、</a:t>
            </a:r>
            <a:r>
              <a:rPr lang="en-US" altLang="ja-JP" smtClean="0"/>
              <a:t>Tab</a:t>
            </a:r>
            <a:r>
              <a:rPr lang="ja-JP" altLang="en-US" smtClean="0"/>
              <a:t>キーを押してください。</a:t>
            </a: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en-US" altLang="ja-JP" smtClean="0"/>
              <a:t>[</a:t>
            </a:r>
            <a:r>
              <a:rPr kumimoji="1" lang="ja-JP" altLang="en-US" smtClean="0"/>
              <a:t>オプション</a:t>
            </a:r>
            <a:r>
              <a:rPr kumimoji="1" lang="en-US" altLang="ja-JP" smtClean="0"/>
              <a:t>]</a:t>
            </a:r>
            <a:r>
              <a:rPr kumimoji="1" lang="ja-JP" altLang="en-US" smtClean="0"/>
              <a:t>の</a:t>
            </a:r>
            <a:r>
              <a:rPr kumimoji="1" lang="en-US" altLang="ja-JP" smtClean="0"/>
              <a:t>[</a:t>
            </a:r>
            <a:r>
              <a:rPr kumimoji="1" lang="ja-JP" altLang="en-US" smtClean="0"/>
              <a:t>全般</a:t>
            </a:r>
            <a:r>
              <a:rPr kumimoji="1" lang="en-US" altLang="ja-JP" smtClean="0"/>
              <a:t>]</a:t>
            </a:r>
            <a:r>
              <a:rPr kumimoji="1" lang="ja-JP" altLang="en-US" smtClean="0"/>
              <a:t>タブ</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23</a:t>
            </a:fld>
            <a:endParaRPr kumimoji="1" lang="ja-JP" altLang="en-US"/>
          </a:p>
        </p:txBody>
      </p:sp>
      <p:sp>
        <p:nvSpPr>
          <p:cNvPr id="10" name="テキスト ボックス 9"/>
          <p:cNvSpPr txBox="1"/>
          <p:nvPr/>
        </p:nvSpPr>
        <p:spPr>
          <a:xfrm>
            <a:off x="457200" y="1643050"/>
            <a:ext cx="82296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smtClean="0"/>
              <a:t>練習</a:t>
            </a:r>
            <a:r>
              <a:rPr lang="en-US" altLang="ja-JP" smtClean="0"/>
              <a:t>[</a:t>
            </a:r>
            <a:r>
              <a:rPr lang="ja-JP" altLang="en-US" smtClean="0"/>
              <a:t>全般</a:t>
            </a:r>
            <a:r>
              <a:rPr lang="en-US" altLang="ja-JP" smtClean="0"/>
              <a:t>]</a:t>
            </a:r>
            <a:r>
              <a:rPr lang="ja-JP" altLang="en-US" smtClean="0"/>
              <a:t>タブの「新しいブックのシート数」を「</a:t>
            </a:r>
            <a:r>
              <a:rPr lang="en-US" altLang="ja-JP" smtClean="0"/>
              <a:t>5</a:t>
            </a:r>
            <a:r>
              <a:rPr lang="ja-JP" altLang="en-US" smtClean="0"/>
              <a:t>」に、</a:t>
            </a:r>
            <a:r>
              <a:rPr lang="en-US" altLang="ja-JP" smtClean="0"/>
              <a:t>[</a:t>
            </a:r>
            <a:r>
              <a:rPr lang="ja-JP" altLang="en-US" smtClean="0"/>
              <a:t>標準フォント</a:t>
            </a:r>
            <a:r>
              <a:rPr lang="en-US" altLang="ja-JP" smtClean="0"/>
              <a:t>]</a:t>
            </a:r>
            <a:r>
              <a:rPr lang="ja-JP" altLang="en-US" smtClean="0"/>
              <a:t>を「</a:t>
            </a:r>
            <a:r>
              <a:rPr lang="en-US" altLang="ja-JP" smtClean="0"/>
              <a:t>MS </a:t>
            </a:r>
            <a:r>
              <a:rPr lang="ja-JP" altLang="en-US" smtClean="0"/>
              <a:t>明朝」、</a:t>
            </a:r>
            <a:r>
              <a:rPr lang="en-US" altLang="ja-JP" smtClean="0"/>
              <a:t>[</a:t>
            </a:r>
            <a:r>
              <a:rPr lang="ja-JP" altLang="en-US" smtClean="0"/>
              <a:t>サイズ</a:t>
            </a:r>
            <a:r>
              <a:rPr lang="en-US" altLang="ja-JP" smtClean="0"/>
              <a:t>]</a:t>
            </a:r>
            <a:r>
              <a:rPr lang="ja-JP" altLang="en-US" smtClean="0"/>
              <a:t>を「</a:t>
            </a:r>
            <a:r>
              <a:rPr lang="en-US" altLang="ja-JP" smtClean="0"/>
              <a:t>12</a:t>
            </a:r>
            <a:r>
              <a:rPr lang="ja-JP" altLang="en-US" smtClean="0"/>
              <a:t>」に設定してください。表示されるメッセージに従い、</a:t>
            </a:r>
            <a:r>
              <a:rPr lang="en-US" altLang="ja-JP" smtClean="0"/>
              <a:t>Excel</a:t>
            </a:r>
            <a:r>
              <a:rPr lang="ja-JP" altLang="en-US" smtClean="0"/>
              <a:t>を再起動させてください。</a:t>
            </a:r>
            <a:endParaRPr kumimoji="1" lang="ja-JP" altLang="en-US"/>
          </a:p>
        </p:txBody>
      </p:sp>
      <p:pic>
        <p:nvPicPr>
          <p:cNvPr id="11" name="コンテンツ プレースホルダ 10" descr="DC023.JPG"/>
          <p:cNvPicPr>
            <a:picLocks noGrp="1" noChangeAspect="1"/>
          </p:cNvPicPr>
          <p:nvPr>
            <p:ph idx="1"/>
          </p:nvPr>
        </p:nvPicPr>
        <p:blipFill>
          <a:blip r:embed="rId3" cstate="print"/>
          <a:stretch>
            <a:fillRect/>
          </a:stretch>
        </p:blipFill>
        <p:spPr>
          <a:xfrm>
            <a:off x="1819275" y="2790845"/>
            <a:ext cx="5505450" cy="3495675"/>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en-US" altLang="ja-JP" smtClean="0"/>
              <a:t>[</a:t>
            </a:r>
            <a:r>
              <a:rPr kumimoji="1" lang="ja-JP" altLang="en-US" smtClean="0"/>
              <a:t>オプション</a:t>
            </a:r>
            <a:r>
              <a:rPr kumimoji="1" lang="en-US" altLang="ja-JP" smtClean="0"/>
              <a:t>]</a:t>
            </a:r>
            <a:r>
              <a:rPr kumimoji="1" lang="ja-JP" altLang="en-US" smtClean="0"/>
              <a:t>の</a:t>
            </a:r>
            <a:r>
              <a:rPr kumimoji="1" lang="en-US" altLang="ja-JP" smtClean="0"/>
              <a:t>[</a:t>
            </a:r>
            <a:r>
              <a:rPr kumimoji="1" lang="ja-JP" altLang="en-US" smtClean="0"/>
              <a:t>移行</a:t>
            </a:r>
            <a:r>
              <a:rPr kumimoji="1" lang="en-US" altLang="ja-JP" smtClean="0"/>
              <a:t>]</a:t>
            </a:r>
            <a:r>
              <a:rPr kumimoji="1" lang="ja-JP" altLang="en-US" smtClean="0"/>
              <a:t>タブ</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24</a:t>
            </a:fld>
            <a:endParaRPr kumimoji="1" lang="ja-JP" altLang="en-US"/>
          </a:p>
        </p:txBody>
      </p:sp>
      <p:pic>
        <p:nvPicPr>
          <p:cNvPr id="11" name="コンテンツ プレースホルダ 10" descr="DC025.JPG"/>
          <p:cNvPicPr>
            <a:picLocks noGrp="1" noChangeAspect="1"/>
          </p:cNvPicPr>
          <p:nvPr>
            <p:ph idx="1"/>
          </p:nvPr>
        </p:nvPicPr>
        <p:blipFill>
          <a:blip r:embed="rId3" cstate="print"/>
          <a:stretch>
            <a:fillRect/>
          </a:stretch>
        </p:blipFill>
        <p:spPr>
          <a:xfrm>
            <a:off x="1819275" y="2115344"/>
            <a:ext cx="5505450" cy="3495675"/>
          </a:xfr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kumimoji="1" lang="en-US" altLang="ja-JP" sz="3800" smtClean="0"/>
              <a:t>[</a:t>
            </a:r>
            <a:r>
              <a:rPr kumimoji="1" lang="ja-JP" altLang="en-US" sz="3800" smtClean="0"/>
              <a:t>オプション</a:t>
            </a:r>
            <a:r>
              <a:rPr kumimoji="1" lang="en-US" altLang="ja-JP" sz="3800" smtClean="0"/>
              <a:t>]</a:t>
            </a:r>
            <a:r>
              <a:rPr kumimoji="1" lang="ja-JP" altLang="en-US" sz="3800" smtClean="0"/>
              <a:t>の</a:t>
            </a:r>
            <a:r>
              <a:rPr kumimoji="1" lang="en-US" altLang="ja-JP" sz="3800" smtClean="0"/>
              <a:t>[</a:t>
            </a:r>
            <a:r>
              <a:rPr kumimoji="1" lang="ja-JP" altLang="en-US" sz="3800" smtClean="0"/>
              <a:t>ユーザー設定リスト</a:t>
            </a:r>
            <a:r>
              <a:rPr kumimoji="1" lang="en-US" altLang="ja-JP" sz="3800" smtClean="0"/>
              <a:t>]</a:t>
            </a:r>
            <a:r>
              <a:rPr kumimoji="1" lang="ja-JP" altLang="en-US" sz="3800" smtClean="0"/>
              <a:t>タブ</a:t>
            </a:r>
            <a:endParaRPr kumimoji="1" lang="ja-JP" altLang="en-US" sz="3800"/>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25</a:t>
            </a:fld>
            <a:endParaRPr kumimoji="1" lang="ja-JP" altLang="en-US"/>
          </a:p>
        </p:txBody>
      </p:sp>
      <p:pic>
        <p:nvPicPr>
          <p:cNvPr id="8" name="コンテンツ プレースホルダ 7" descr="DC024.JPG"/>
          <p:cNvPicPr>
            <a:picLocks noGrp="1" noChangeAspect="1"/>
          </p:cNvPicPr>
          <p:nvPr>
            <p:ph idx="1"/>
          </p:nvPr>
        </p:nvPicPr>
        <p:blipFill>
          <a:blip r:embed="rId3" cstate="print"/>
          <a:stretch>
            <a:fillRect/>
          </a:stretch>
        </p:blipFill>
        <p:spPr>
          <a:xfrm>
            <a:off x="1819275" y="2115344"/>
            <a:ext cx="5505450" cy="3495675"/>
          </a:xfrm>
        </p:spPr>
      </p:pic>
      <p:sp>
        <p:nvSpPr>
          <p:cNvPr id="9" name="テキスト ボックス 8"/>
          <p:cNvSpPr txBox="1"/>
          <p:nvPr/>
        </p:nvSpPr>
        <p:spPr>
          <a:xfrm>
            <a:off x="5587900" y="5786454"/>
            <a:ext cx="25560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dirty="0" smtClean="0"/>
              <a:t>第</a:t>
            </a:r>
            <a:r>
              <a:rPr lang="en-US" altLang="ja-JP" dirty="0" smtClean="0"/>
              <a:t>3</a:t>
            </a:r>
            <a:r>
              <a:rPr kumimoji="1" lang="ja-JP" altLang="en-US" dirty="0" smtClean="0"/>
              <a:t>回</a:t>
            </a:r>
            <a:r>
              <a:rPr kumimoji="1" lang="ja-JP" altLang="en-US" dirty="0" smtClean="0"/>
              <a:t>で説明します。</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kumimoji="1" lang="en-US" altLang="ja-JP" sz="4000" dirty="0" smtClean="0"/>
              <a:t>[</a:t>
            </a:r>
            <a:r>
              <a:rPr kumimoji="1" lang="ja-JP" altLang="en-US" sz="4000" dirty="0" smtClean="0"/>
              <a:t>オプション</a:t>
            </a:r>
            <a:r>
              <a:rPr kumimoji="1" lang="en-US" altLang="ja-JP" sz="4000" dirty="0" smtClean="0"/>
              <a:t>]</a:t>
            </a:r>
            <a:r>
              <a:rPr kumimoji="1" lang="ja-JP" altLang="en-US" sz="4000" dirty="0" smtClean="0"/>
              <a:t>の</a:t>
            </a:r>
            <a:r>
              <a:rPr kumimoji="1" lang="en-US" altLang="ja-JP" sz="4000" dirty="0" smtClean="0"/>
              <a:t>[</a:t>
            </a:r>
            <a:r>
              <a:rPr kumimoji="1" lang="ja-JP" altLang="en-US" sz="4000" dirty="0" smtClean="0"/>
              <a:t>自動保存</a:t>
            </a:r>
            <a:r>
              <a:rPr kumimoji="1" lang="en-US" altLang="ja-JP" sz="4000" dirty="0" smtClean="0"/>
              <a:t>]</a:t>
            </a:r>
            <a:r>
              <a:rPr kumimoji="1" lang="ja-JP" altLang="en-US" sz="4000" dirty="0" smtClean="0"/>
              <a:t>タブ</a:t>
            </a:r>
            <a:endParaRPr kumimoji="1" lang="ja-JP" altLang="en-US" sz="4000" dirty="0"/>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26</a:t>
            </a:fld>
            <a:endParaRPr kumimoji="1" lang="ja-JP" altLang="en-US"/>
          </a:p>
        </p:txBody>
      </p:sp>
      <p:pic>
        <p:nvPicPr>
          <p:cNvPr id="11" name="コンテンツ プレースホルダ 10" descr="DC027.JPG"/>
          <p:cNvPicPr>
            <a:picLocks noGrp="1" noChangeAspect="1"/>
          </p:cNvPicPr>
          <p:nvPr>
            <p:ph idx="1"/>
          </p:nvPr>
        </p:nvPicPr>
        <p:blipFill>
          <a:blip r:embed="rId3" cstate="print"/>
          <a:stretch>
            <a:fillRect/>
          </a:stretch>
        </p:blipFill>
        <p:spPr>
          <a:xfrm>
            <a:off x="1819275" y="2571744"/>
            <a:ext cx="5505450" cy="3495675"/>
          </a:xfrm>
        </p:spPr>
      </p:pic>
      <p:sp>
        <p:nvSpPr>
          <p:cNvPr id="12" name="テキスト ボックス 11"/>
          <p:cNvSpPr txBox="1"/>
          <p:nvPr/>
        </p:nvSpPr>
        <p:spPr>
          <a:xfrm>
            <a:off x="457200" y="1643050"/>
            <a:ext cx="822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smtClean="0"/>
              <a:t>練習</a:t>
            </a:r>
            <a:r>
              <a:rPr lang="en-US" altLang="ja-JP" smtClean="0"/>
              <a:t>[</a:t>
            </a:r>
            <a:r>
              <a:rPr lang="ja-JP" altLang="en-US" smtClean="0"/>
              <a:t>自動設定</a:t>
            </a:r>
            <a:r>
              <a:rPr lang="en-US" altLang="ja-JP" smtClean="0"/>
              <a:t>]</a:t>
            </a:r>
            <a:r>
              <a:rPr lang="ja-JP" altLang="en-US" smtClean="0"/>
              <a:t>タブの「データを自動保存する場所」を確認してください。</a:t>
            </a: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kumimoji="1" lang="en-US" altLang="ja-JP" sz="4000" smtClean="0"/>
              <a:t>[</a:t>
            </a:r>
            <a:r>
              <a:rPr kumimoji="1" lang="ja-JP" altLang="en-US" sz="4000" smtClean="0"/>
              <a:t>オプション</a:t>
            </a:r>
            <a:r>
              <a:rPr kumimoji="1" lang="en-US" altLang="ja-JP" sz="4000" smtClean="0"/>
              <a:t>]</a:t>
            </a:r>
            <a:r>
              <a:rPr kumimoji="1" lang="ja-JP" altLang="en-US" sz="4000" smtClean="0"/>
              <a:t>の</a:t>
            </a:r>
            <a:r>
              <a:rPr kumimoji="1" lang="en-US" altLang="ja-JP" sz="4000" smtClean="0"/>
              <a:t>[</a:t>
            </a:r>
            <a:r>
              <a:rPr kumimoji="1" lang="ja-JP" altLang="en-US" sz="4000" smtClean="0"/>
              <a:t>エラーチェック</a:t>
            </a:r>
            <a:r>
              <a:rPr kumimoji="1" lang="en-US" altLang="ja-JP" sz="4000" smtClean="0"/>
              <a:t>]</a:t>
            </a:r>
            <a:r>
              <a:rPr kumimoji="1" lang="ja-JP" altLang="en-US" sz="4000" smtClean="0"/>
              <a:t>タブ</a:t>
            </a:r>
            <a:endParaRPr kumimoji="1" lang="ja-JP" altLang="en-US" sz="4000"/>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27</a:t>
            </a:fld>
            <a:endParaRPr kumimoji="1" lang="ja-JP" altLang="en-US"/>
          </a:p>
        </p:txBody>
      </p:sp>
      <p:pic>
        <p:nvPicPr>
          <p:cNvPr id="8" name="コンテンツ プレースホルダ 7" descr="DC028.JPG"/>
          <p:cNvPicPr>
            <a:picLocks noGrp="1" noChangeAspect="1"/>
          </p:cNvPicPr>
          <p:nvPr>
            <p:ph idx="1"/>
          </p:nvPr>
        </p:nvPicPr>
        <p:blipFill>
          <a:blip r:embed="rId3" cstate="print"/>
          <a:stretch>
            <a:fillRect/>
          </a:stretch>
        </p:blipFill>
        <p:spPr>
          <a:xfrm>
            <a:off x="1819275" y="2505093"/>
            <a:ext cx="5505450" cy="3495675"/>
          </a:xfrm>
        </p:spPr>
      </p:pic>
      <p:sp>
        <p:nvSpPr>
          <p:cNvPr id="9" name="テキスト ボックス 8"/>
          <p:cNvSpPr txBox="1"/>
          <p:nvPr/>
        </p:nvSpPr>
        <p:spPr>
          <a:xfrm>
            <a:off x="457200" y="1643050"/>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smtClean="0"/>
              <a:t>練習</a:t>
            </a:r>
            <a:r>
              <a:rPr lang="en-US" altLang="ja-JP" smtClean="0"/>
              <a:t>[</a:t>
            </a:r>
            <a:r>
              <a:rPr lang="ja-JP" altLang="en-US" smtClean="0"/>
              <a:t>エラーチェック</a:t>
            </a:r>
            <a:r>
              <a:rPr lang="en-US" altLang="ja-JP" smtClean="0"/>
              <a:t>]</a:t>
            </a:r>
            <a:r>
              <a:rPr lang="ja-JP" altLang="en-US" smtClean="0"/>
              <a:t>タブの「設定」項目で「エラーインジケータの表示色」を確認してください。</a:t>
            </a: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ja-JP" altLang="en-US" smtClean="0"/>
              <a:t>カーソルの右クリックにも機能が</a:t>
            </a:r>
            <a:endParaRPr kumimoji="1" lang="ja-JP" altLang="en-US"/>
          </a:p>
        </p:txBody>
      </p:sp>
      <p:pic>
        <p:nvPicPr>
          <p:cNvPr id="7" name="コンテンツ プレースホルダ 6" descr="DC009.JPG"/>
          <p:cNvPicPr>
            <a:picLocks noGrp="1" noChangeAspect="1"/>
          </p:cNvPicPr>
          <p:nvPr>
            <p:ph idx="1"/>
          </p:nvPr>
        </p:nvPicPr>
        <p:blipFill>
          <a:blip r:embed="rId2" cstate="print"/>
          <a:stretch>
            <a:fillRect/>
          </a:stretch>
        </p:blipFill>
        <p:spPr>
          <a:xfrm>
            <a:off x="3248025" y="2077244"/>
            <a:ext cx="2647950" cy="3571875"/>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28</a:t>
            </a:fld>
            <a:endParaRPr kumimoji="1" lang="ja-JP" altLang="en-US"/>
          </a:p>
        </p:txBody>
      </p:sp>
      <p:pic>
        <p:nvPicPr>
          <p:cNvPr id="8" name="図 7" descr="MigiClick.gif"/>
          <p:cNvPicPr>
            <a:picLocks noChangeAspect="1"/>
          </p:cNvPicPr>
          <p:nvPr/>
        </p:nvPicPr>
        <p:blipFill>
          <a:blip r:embed="rId3" cstate="print"/>
          <a:stretch>
            <a:fillRect/>
          </a:stretch>
        </p:blipFill>
        <p:spPr>
          <a:xfrm>
            <a:off x="3500430" y="2357430"/>
            <a:ext cx="304800" cy="304800"/>
          </a:xfrm>
          <a:prstGeom prst="rect">
            <a:avLst/>
          </a:prstGeom>
        </p:spPr>
      </p:pic>
      <p:sp>
        <p:nvSpPr>
          <p:cNvPr id="10" name="四角形吹き出し 9"/>
          <p:cNvSpPr/>
          <p:nvPr/>
        </p:nvSpPr>
        <p:spPr>
          <a:xfrm>
            <a:off x="5715008" y="1857364"/>
            <a:ext cx="2500330" cy="785818"/>
          </a:xfrm>
          <a:prstGeom prst="wedgeRectCallout">
            <a:avLst>
              <a:gd name="adj1" fmla="val -65571"/>
              <a:gd name="adj2" fmla="val 8396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mtClean="0"/>
              <a:t>ショートカットメニュー</a:t>
            </a: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ja-JP" altLang="en-US" smtClean="0"/>
              <a:t>ショートカットキー</a:t>
            </a:r>
            <a:r>
              <a:rPr lang="ja-JP" altLang="en-US" smtClean="0"/>
              <a:t>（</a:t>
            </a:r>
            <a:r>
              <a:rPr kumimoji="1" lang="ja-JP" altLang="en-US" smtClean="0"/>
              <a:t>例）</a:t>
            </a:r>
            <a:endParaRPr kumimoji="1" lang="ja-JP" altLang="en-US"/>
          </a:p>
        </p:txBody>
      </p:sp>
      <p:graphicFrame>
        <p:nvGraphicFramePr>
          <p:cNvPr id="7" name="コンテンツ プレースホルダ 6"/>
          <p:cNvGraphicFramePr>
            <a:graphicFrameLocks noGrp="1"/>
          </p:cNvGraphicFramePr>
          <p:nvPr>
            <p:ph idx="1"/>
          </p:nvPr>
        </p:nvGraphicFramePr>
        <p:xfrm>
          <a:off x="457200" y="1600200"/>
          <a:ext cx="8208000" cy="4150360"/>
        </p:xfrm>
        <a:graphic>
          <a:graphicData uri="http://schemas.openxmlformats.org/drawingml/2006/table">
            <a:tbl>
              <a:tblPr bandRow="1">
                <a:tableStyleId>{5C22544A-7EE6-4342-B048-85BDC9FD1C3A}</a:tableStyleId>
              </a:tblPr>
              <a:tblGrid>
                <a:gridCol w="1440000"/>
                <a:gridCol w="2448000"/>
                <a:gridCol w="1440000"/>
                <a:gridCol w="2880000"/>
              </a:tblGrid>
              <a:tr h="370840">
                <a:tc>
                  <a:txBody>
                    <a:bodyPr/>
                    <a:lstStyle/>
                    <a:p>
                      <a:r>
                        <a:rPr kumimoji="1" lang="en-US" altLang="ja-JP" sz="1400" smtClean="0"/>
                        <a:t>Ctrl</a:t>
                      </a:r>
                      <a:r>
                        <a:rPr kumimoji="1" lang="ja-JP" altLang="en-US" sz="1400" smtClean="0"/>
                        <a:t>キー</a:t>
                      </a:r>
                      <a:r>
                        <a:rPr kumimoji="1" lang="en-US" altLang="ja-JP" sz="1400" smtClean="0"/>
                        <a:t>+A</a:t>
                      </a:r>
                      <a:endParaRPr kumimoji="1" lang="ja-JP" altLang="en-US" sz="1400"/>
                    </a:p>
                  </a:txBody>
                  <a:tcPr/>
                </a:tc>
                <a:tc>
                  <a:txBody>
                    <a:bodyPr/>
                    <a:lstStyle/>
                    <a:p>
                      <a:r>
                        <a:rPr lang="ja-JP" altLang="en-US" sz="1400" smtClean="0"/>
                        <a:t>全て選択</a:t>
                      </a:r>
                      <a:endParaRPr kumimoji="1" lang="ja-JP" altLang="en-US" sz="1400"/>
                    </a:p>
                  </a:txBody>
                  <a:tcPr/>
                </a:tc>
                <a:tc>
                  <a:txBody>
                    <a:bodyPr/>
                    <a:lstStyle/>
                    <a:p>
                      <a:r>
                        <a:rPr kumimoji="1" lang="en-US" altLang="ja-JP" sz="1400" smtClean="0"/>
                        <a:t>Ctrl</a:t>
                      </a:r>
                      <a:r>
                        <a:rPr kumimoji="1" lang="ja-JP" altLang="en-US" sz="1400" smtClean="0"/>
                        <a:t>キー</a:t>
                      </a:r>
                      <a:r>
                        <a:rPr kumimoji="1" lang="en-US" altLang="ja-JP" sz="1400" smtClean="0"/>
                        <a:t>+</a:t>
                      </a:r>
                      <a:r>
                        <a:rPr lang="en-US" sz="1400" smtClean="0"/>
                        <a:t>O</a:t>
                      </a:r>
                      <a:endParaRPr lang="en-US" sz="1400"/>
                    </a:p>
                  </a:txBody>
                  <a:tcPr anchor="ctr"/>
                </a:tc>
                <a:tc>
                  <a:txBody>
                    <a:bodyPr/>
                    <a:lstStyle/>
                    <a:p>
                      <a:r>
                        <a:rPr lang="ja-JP" altLang="en-US" sz="1400"/>
                        <a:t>［ファイルを開く］ダイアログの表示</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smtClean="0"/>
                        <a:t>Ctrl</a:t>
                      </a:r>
                      <a:r>
                        <a:rPr kumimoji="1" lang="ja-JP" altLang="en-US" sz="1400" smtClean="0"/>
                        <a:t>キー</a:t>
                      </a:r>
                      <a:r>
                        <a:rPr kumimoji="1" lang="en-US" altLang="ja-JP" sz="1400" smtClean="0"/>
                        <a:t>+B</a:t>
                      </a:r>
                      <a:endParaRPr kumimoji="1" lang="ja-JP" altLang="en-US" sz="1400"/>
                    </a:p>
                  </a:txBody>
                  <a:tcPr/>
                </a:tc>
                <a:tc>
                  <a:txBody>
                    <a:bodyPr/>
                    <a:lstStyle/>
                    <a:p>
                      <a:r>
                        <a:rPr lang="ja-JP" altLang="en-US" sz="1400" smtClean="0"/>
                        <a:t>［太字］の設定・解除</a:t>
                      </a:r>
                      <a:endParaRPr kumimoji="1" lang="ja-JP" altLang="en-US" sz="1400"/>
                    </a:p>
                  </a:txBody>
                  <a:tcPr/>
                </a:tc>
                <a:tc>
                  <a:txBody>
                    <a:bodyPr/>
                    <a:lstStyle/>
                    <a:p>
                      <a:r>
                        <a:rPr kumimoji="1" lang="en-US" altLang="ja-JP" sz="1400" smtClean="0"/>
                        <a:t>Ctrl</a:t>
                      </a:r>
                      <a:r>
                        <a:rPr kumimoji="1" lang="ja-JP" altLang="en-US" sz="1400" smtClean="0"/>
                        <a:t>キー</a:t>
                      </a:r>
                      <a:r>
                        <a:rPr kumimoji="1" lang="en-US" altLang="ja-JP" sz="1400" smtClean="0"/>
                        <a:t>+</a:t>
                      </a:r>
                      <a:r>
                        <a:rPr lang="en-US" sz="1400" smtClean="0"/>
                        <a:t>P</a:t>
                      </a:r>
                      <a:endParaRPr lang="en-US" sz="1400"/>
                    </a:p>
                  </a:txBody>
                  <a:tcPr anchor="ctr"/>
                </a:tc>
                <a:tc>
                  <a:txBody>
                    <a:bodyPr/>
                    <a:lstStyle/>
                    <a:p>
                      <a:r>
                        <a:rPr lang="ja-JP" altLang="en-US" sz="1400"/>
                        <a:t>［印刷］ダイアログの表示</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smtClean="0"/>
                        <a:t>Ctrl</a:t>
                      </a:r>
                      <a:r>
                        <a:rPr kumimoji="1" lang="ja-JP" altLang="en-US" sz="1400" smtClean="0"/>
                        <a:t>キー</a:t>
                      </a:r>
                      <a:r>
                        <a:rPr kumimoji="1" lang="en-US" altLang="ja-JP" sz="1400" smtClean="0"/>
                        <a:t>+C</a:t>
                      </a:r>
                      <a:endParaRPr kumimoji="1" lang="ja-JP" altLang="en-US" sz="1400"/>
                    </a:p>
                  </a:txBody>
                  <a:tcPr/>
                </a:tc>
                <a:tc>
                  <a:txBody>
                    <a:bodyPr/>
                    <a:lstStyle/>
                    <a:p>
                      <a:r>
                        <a:rPr lang="ja-JP" altLang="en-US" sz="1400" smtClean="0"/>
                        <a:t>［コピー］の実行</a:t>
                      </a:r>
                      <a:endParaRPr kumimoji="1" lang="ja-JP" altLang="en-US" sz="1400"/>
                    </a:p>
                  </a:txBody>
                  <a:tcPr/>
                </a:tc>
                <a:tc>
                  <a:txBody>
                    <a:bodyPr/>
                    <a:lstStyle/>
                    <a:p>
                      <a:r>
                        <a:rPr kumimoji="1" lang="en-US" altLang="ja-JP" sz="1400" smtClean="0"/>
                        <a:t>Ctrl</a:t>
                      </a:r>
                      <a:r>
                        <a:rPr kumimoji="1" lang="ja-JP" altLang="en-US" sz="1400" smtClean="0"/>
                        <a:t>キー</a:t>
                      </a:r>
                      <a:r>
                        <a:rPr kumimoji="1" lang="en-US" altLang="ja-JP" sz="1400" smtClean="0"/>
                        <a:t>+</a:t>
                      </a:r>
                      <a:r>
                        <a:rPr lang="en-US" sz="1400" smtClean="0"/>
                        <a:t>R</a:t>
                      </a:r>
                      <a:endParaRPr lang="en-US" sz="1400"/>
                    </a:p>
                  </a:txBody>
                  <a:tcPr anchor="ctr"/>
                </a:tc>
                <a:tc>
                  <a:txBody>
                    <a:bodyPr/>
                    <a:lstStyle/>
                    <a:p>
                      <a:r>
                        <a:rPr lang="ja-JP" altLang="en-US" sz="1400"/>
                        <a:t>左のセルのコピー＆貼り付け</a:t>
                      </a:r>
                    </a:p>
                  </a:txBody>
                  <a:tcPr anchor="ctr"/>
                </a:tc>
              </a:tr>
              <a:tr h="370840">
                <a:tc>
                  <a:txBody>
                    <a:bodyPr/>
                    <a:lstStyle/>
                    <a:p>
                      <a:r>
                        <a:rPr lang="en-US" sz="1400" smtClean="0"/>
                        <a:t>Ctrl</a:t>
                      </a:r>
                      <a:r>
                        <a:rPr kumimoji="1" lang="ja-JP" altLang="en-US" sz="1400" smtClean="0"/>
                        <a:t>キー</a:t>
                      </a:r>
                      <a:r>
                        <a:rPr kumimoji="1" lang="en-US" altLang="ja-JP" sz="1400" smtClean="0"/>
                        <a:t>+D</a:t>
                      </a:r>
                      <a:endParaRPr lang="en-US" sz="1400"/>
                    </a:p>
                  </a:txBody>
                  <a:tcPr anchor="ctr"/>
                </a:tc>
                <a:tc>
                  <a:txBody>
                    <a:bodyPr/>
                    <a:lstStyle/>
                    <a:p>
                      <a:r>
                        <a:rPr lang="ja-JP" altLang="en-US" sz="1400" smtClean="0"/>
                        <a:t>上のセルのコピー＆貼り付け</a:t>
                      </a:r>
                      <a:endParaRPr lang="ja-JP" altLang="en-US" sz="1400"/>
                    </a:p>
                  </a:txBody>
                  <a:tcPr anchor="ctr"/>
                </a:tc>
                <a:tc>
                  <a:txBody>
                    <a:bodyPr/>
                    <a:lstStyle/>
                    <a:p>
                      <a:r>
                        <a:rPr kumimoji="1" lang="en-US" altLang="ja-JP" sz="1400" smtClean="0"/>
                        <a:t>Ctrl</a:t>
                      </a:r>
                      <a:r>
                        <a:rPr kumimoji="1" lang="ja-JP" altLang="en-US" sz="1400" smtClean="0"/>
                        <a:t>キー</a:t>
                      </a:r>
                      <a:r>
                        <a:rPr kumimoji="1" lang="en-US" altLang="ja-JP" sz="1400" smtClean="0"/>
                        <a:t>+</a:t>
                      </a:r>
                      <a:r>
                        <a:rPr lang="en-US" sz="1400" smtClean="0"/>
                        <a:t>S</a:t>
                      </a:r>
                      <a:endParaRPr lang="en-US" sz="1400"/>
                    </a:p>
                  </a:txBody>
                  <a:tcPr anchor="ctr"/>
                </a:tc>
                <a:tc>
                  <a:txBody>
                    <a:bodyPr/>
                    <a:lstStyle/>
                    <a:p>
                      <a:r>
                        <a:rPr lang="ja-JP" altLang="en-US" sz="1400"/>
                        <a:t>［上書き保存］の実行</a:t>
                      </a:r>
                    </a:p>
                  </a:txBody>
                  <a:tcPr anchor="ctr"/>
                </a:tc>
              </a:tr>
              <a:tr h="370840">
                <a:tc>
                  <a:txBody>
                    <a:bodyPr/>
                    <a:lstStyle/>
                    <a:p>
                      <a:r>
                        <a:rPr lang="en-US" sz="1400" smtClean="0"/>
                        <a:t>Ctrl</a:t>
                      </a:r>
                      <a:r>
                        <a:rPr kumimoji="1" lang="ja-JP" altLang="en-US" sz="1400" smtClean="0"/>
                        <a:t>キー</a:t>
                      </a:r>
                      <a:r>
                        <a:rPr kumimoji="1" lang="en-US" altLang="ja-JP" sz="1400" smtClean="0"/>
                        <a:t>+F</a:t>
                      </a:r>
                      <a:endParaRPr lang="en-US" sz="14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smtClean="0"/>
                        <a:t>［検索（と置換）］ダイアログの表示</a:t>
                      </a:r>
                    </a:p>
                  </a:txBody>
                  <a:tcPr anchor="ctr"/>
                </a:tc>
                <a:tc>
                  <a:txBody>
                    <a:bodyPr/>
                    <a:lstStyle/>
                    <a:p>
                      <a:r>
                        <a:rPr kumimoji="1" lang="en-US" altLang="ja-JP" sz="1400" smtClean="0"/>
                        <a:t>Ctrl</a:t>
                      </a:r>
                      <a:r>
                        <a:rPr kumimoji="1" lang="ja-JP" altLang="en-US" sz="1400" smtClean="0"/>
                        <a:t>キー</a:t>
                      </a:r>
                      <a:r>
                        <a:rPr kumimoji="1" lang="en-US" altLang="ja-JP" sz="1400" smtClean="0"/>
                        <a:t>+</a:t>
                      </a:r>
                      <a:r>
                        <a:rPr lang="en-US" sz="1400" smtClean="0"/>
                        <a:t>U</a:t>
                      </a:r>
                      <a:endParaRPr lang="en-US" sz="1400"/>
                    </a:p>
                  </a:txBody>
                  <a:tcPr anchor="ctr"/>
                </a:tc>
                <a:tc>
                  <a:txBody>
                    <a:bodyPr/>
                    <a:lstStyle/>
                    <a:p>
                      <a:r>
                        <a:rPr lang="ja-JP" altLang="en-US" sz="1400"/>
                        <a:t>［下線］の設定・解除</a:t>
                      </a:r>
                    </a:p>
                  </a:txBody>
                  <a:tcPr anchor="ctr"/>
                </a:tc>
              </a:tr>
              <a:tr h="370840">
                <a:tc>
                  <a:txBody>
                    <a:bodyPr/>
                    <a:lstStyle/>
                    <a:p>
                      <a:r>
                        <a:rPr lang="en-US" sz="1400" smtClean="0"/>
                        <a:t>Ctrl</a:t>
                      </a:r>
                      <a:r>
                        <a:rPr kumimoji="1" lang="ja-JP" altLang="en-US" sz="1400" smtClean="0"/>
                        <a:t>キー</a:t>
                      </a:r>
                      <a:r>
                        <a:rPr kumimoji="1" lang="en-US" altLang="ja-JP" sz="1400" smtClean="0"/>
                        <a:t>+G</a:t>
                      </a:r>
                      <a:endParaRPr lang="en-US" sz="14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smtClean="0"/>
                        <a:t>［ジャンプ］ダイアログの表示</a:t>
                      </a:r>
                    </a:p>
                  </a:txBody>
                  <a:tcPr anchor="ctr"/>
                </a:tc>
                <a:tc>
                  <a:txBody>
                    <a:bodyPr/>
                    <a:lstStyle/>
                    <a:p>
                      <a:r>
                        <a:rPr kumimoji="1" lang="en-US" altLang="ja-JP" sz="1400" smtClean="0"/>
                        <a:t>Ctrl</a:t>
                      </a:r>
                      <a:r>
                        <a:rPr kumimoji="1" lang="ja-JP" altLang="en-US" sz="1400" smtClean="0"/>
                        <a:t>キー</a:t>
                      </a:r>
                      <a:r>
                        <a:rPr kumimoji="1" lang="en-US" altLang="ja-JP" sz="1400" smtClean="0"/>
                        <a:t>+</a:t>
                      </a:r>
                      <a:r>
                        <a:rPr lang="en-US" sz="1400" smtClean="0"/>
                        <a:t>V</a:t>
                      </a:r>
                      <a:endParaRPr lang="en-US" sz="1400"/>
                    </a:p>
                  </a:txBody>
                  <a:tcPr anchor="ctr"/>
                </a:tc>
                <a:tc>
                  <a:txBody>
                    <a:bodyPr/>
                    <a:lstStyle/>
                    <a:p>
                      <a:r>
                        <a:rPr lang="ja-JP" altLang="en-US" sz="1400"/>
                        <a:t>［貼り付け］の実行</a:t>
                      </a:r>
                    </a:p>
                  </a:txBody>
                  <a:tcPr anchor="ctr"/>
                </a:tc>
              </a:tr>
              <a:tr h="370840">
                <a:tc>
                  <a:txBody>
                    <a:bodyPr/>
                    <a:lstStyle/>
                    <a:p>
                      <a:r>
                        <a:rPr lang="en-US" sz="1400" smtClean="0"/>
                        <a:t>Ctrl</a:t>
                      </a:r>
                      <a:r>
                        <a:rPr kumimoji="1" lang="ja-JP" altLang="en-US" sz="1400" smtClean="0"/>
                        <a:t>キー</a:t>
                      </a:r>
                      <a:r>
                        <a:rPr kumimoji="1" lang="en-US" altLang="ja-JP" sz="1400" smtClean="0"/>
                        <a:t>+H</a:t>
                      </a:r>
                      <a:endParaRPr lang="en-US" sz="14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smtClean="0"/>
                        <a:t>［（検索と）置換］ダイアログの表示</a:t>
                      </a:r>
                    </a:p>
                  </a:txBody>
                  <a:tcPr anchor="ctr"/>
                </a:tc>
                <a:tc>
                  <a:txBody>
                    <a:bodyPr/>
                    <a:lstStyle/>
                    <a:p>
                      <a:r>
                        <a:rPr kumimoji="1" lang="en-US" altLang="ja-JP" sz="1400" smtClean="0"/>
                        <a:t>Ctrl</a:t>
                      </a:r>
                      <a:r>
                        <a:rPr kumimoji="1" lang="ja-JP" altLang="en-US" sz="1400" smtClean="0"/>
                        <a:t>キー</a:t>
                      </a:r>
                      <a:r>
                        <a:rPr kumimoji="1" lang="en-US" altLang="ja-JP" sz="1400" smtClean="0"/>
                        <a:t>+</a:t>
                      </a:r>
                      <a:r>
                        <a:rPr lang="en-US" sz="1400" smtClean="0"/>
                        <a:t>W</a:t>
                      </a:r>
                      <a:endParaRPr lang="en-US" sz="1400"/>
                    </a:p>
                  </a:txBody>
                  <a:tcPr anchor="ctr"/>
                </a:tc>
                <a:tc>
                  <a:txBody>
                    <a:bodyPr/>
                    <a:lstStyle/>
                    <a:p>
                      <a:r>
                        <a:rPr lang="ja-JP" altLang="en-US" sz="1400"/>
                        <a:t>［閉じる］の実行</a:t>
                      </a:r>
                    </a:p>
                  </a:txBody>
                  <a:tcPr anchor="ctr"/>
                </a:tc>
              </a:tr>
              <a:tr h="370840">
                <a:tc>
                  <a:txBody>
                    <a:bodyPr/>
                    <a:lstStyle/>
                    <a:p>
                      <a:r>
                        <a:rPr lang="en-US" sz="1400" smtClean="0"/>
                        <a:t>Ctrl</a:t>
                      </a:r>
                      <a:r>
                        <a:rPr kumimoji="1" lang="ja-JP" altLang="en-US" sz="1400" smtClean="0"/>
                        <a:t>キー</a:t>
                      </a:r>
                      <a:r>
                        <a:rPr kumimoji="1" lang="en-US" altLang="ja-JP" sz="1400" smtClean="0"/>
                        <a:t>+I</a:t>
                      </a:r>
                      <a:endParaRPr lang="en-US" sz="14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smtClean="0"/>
                        <a:t>［斜体］の設定・解除</a:t>
                      </a:r>
                      <a:endParaRPr lang="ja-JP" altLang="en-US" sz="1400"/>
                    </a:p>
                  </a:txBody>
                  <a:tcPr anchor="ctr"/>
                </a:tc>
                <a:tc>
                  <a:txBody>
                    <a:bodyPr/>
                    <a:lstStyle/>
                    <a:p>
                      <a:r>
                        <a:rPr kumimoji="1" lang="en-US" altLang="ja-JP" sz="1400" smtClean="0"/>
                        <a:t>Ctrl</a:t>
                      </a:r>
                      <a:r>
                        <a:rPr kumimoji="1" lang="ja-JP" altLang="en-US" sz="1400" smtClean="0"/>
                        <a:t>キー</a:t>
                      </a:r>
                      <a:r>
                        <a:rPr kumimoji="1" lang="en-US" altLang="ja-JP" sz="1400" smtClean="0"/>
                        <a:t>+</a:t>
                      </a:r>
                      <a:r>
                        <a:rPr lang="en-US" sz="1400" smtClean="0"/>
                        <a:t>X</a:t>
                      </a:r>
                      <a:endParaRPr lang="en-US" sz="1400"/>
                    </a:p>
                  </a:txBody>
                  <a:tcPr anchor="ctr"/>
                </a:tc>
                <a:tc>
                  <a:txBody>
                    <a:bodyPr/>
                    <a:lstStyle/>
                    <a:p>
                      <a:r>
                        <a:rPr lang="ja-JP" altLang="en-US" sz="1400"/>
                        <a:t>［切り取り］の実行</a:t>
                      </a:r>
                    </a:p>
                  </a:txBody>
                  <a:tcPr anchor="ctr"/>
                </a:tc>
              </a:tr>
              <a:tr h="370840">
                <a:tc>
                  <a:txBody>
                    <a:bodyPr/>
                    <a:lstStyle/>
                    <a:p>
                      <a:r>
                        <a:rPr lang="en-US" sz="1400" smtClean="0"/>
                        <a:t>Ctrl</a:t>
                      </a:r>
                      <a:r>
                        <a:rPr kumimoji="1" lang="ja-JP" altLang="en-US" sz="1400" smtClean="0"/>
                        <a:t>キー</a:t>
                      </a:r>
                      <a:r>
                        <a:rPr kumimoji="1" lang="en-US" altLang="ja-JP" sz="1400" smtClean="0"/>
                        <a:t>+K</a:t>
                      </a:r>
                      <a:endParaRPr lang="en-US" sz="14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smtClean="0"/>
                        <a:t>［ハイパーリンクの挿入］ダイアログの表示</a:t>
                      </a:r>
                      <a:endParaRPr lang="ja-JP" altLang="en-US" sz="1400"/>
                    </a:p>
                  </a:txBody>
                  <a:tcPr anchor="ctr"/>
                </a:tc>
                <a:tc>
                  <a:txBody>
                    <a:bodyPr/>
                    <a:lstStyle/>
                    <a:p>
                      <a:r>
                        <a:rPr kumimoji="1" lang="en-US" altLang="ja-JP" sz="1400" smtClean="0"/>
                        <a:t>Ctrl</a:t>
                      </a:r>
                      <a:r>
                        <a:rPr kumimoji="1" lang="ja-JP" altLang="en-US" sz="1400" smtClean="0"/>
                        <a:t>キー</a:t>
                      </a:r>
                      <a:r>
                        <a:rPr kumimoji="1" lang="en-US" altLang="ja-JP" sz="1400" smtClean="0"/>
                        <a:t>+</a:t>
                      </a:r>
                      <a:r>
                        <a:rPr lang="en-US" sz="1400" smtClean="0"/>
                        <a:t>Y</a:t>
                      </a:r>
                      <a:endParaRPr lang="en-US" sz="1400"/>
                    </a:p>
                  </a:txBody>
                  <a:tcPr anchor="ctr"/>
                </a:tc>
                <a:tc>
                  <a:txBody>
                    <a:bodyPr/>
                    <a:lstStyle/>
                    <a:p>
                      <a:r>
                        <a:rPr lang="ja-JP" altLang="en-US" sz="1400"/>
                        <a:t>直前の操作の繰り返し</a:t>
                      </a:r>
                    </a:p>
                  </a:txBody>
                  <a:tcPr anchor="ctr"/>
                </a:tc>
              </a:tr>
              <a:tr h="370840">
                <a:tc>
                  <a:txBody>
                    <a:bodyPr/>
                    <a:lstStyle/>
                    <a:p>
                      <a:r>
                        <a:rPr lang="en-US" sz="1400" smtClean="0"/>
                        <a:t>Ctrl</a:t>
                      </a:r>
                      <a:r>
                        <a:rPr kumimoji="1" lang="ja-JP" altLang="en-US" sz="1400" smtClean="0"/>
                        <a:t>キー</a:t>
                      </a:r>
                      <a:r>
                        <a:rPr kumimoji="1" lang="en-US" altLang="ja-JP" sz="1400" smtClean="0"/>
                        <a:t>+N</a:t>
                      </a:r>
                      <a:endParaRPr lang="en-US" sz="14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smtClean="0"/>
                        <a:t>ブックの新規作成</a:t>
                      </a:r>
                      <a:endParaRPr lang="ja-JP" altLang="en-US" sz="1400"/>
                    </a:p>
                  </a:txBody>
                  <a:tcPr anchor="ctr"/>
                </a:tc>
                <a:tc>
                  <a:txBody>
                    <a:bodyPr/>
                    <a:lstStyle/>
                    <a:p>
                      <a:r>
                        <a:rPr kumimoji="1" lang="en-US" altLang="ja-JP" sz="1400" smtClean="0"/>
                        <a:t>Ctrl</a:t>
                      </a:r>
                      <a:r>
                        <a:rPr kumimoji="1" lang="ja-JP" altLang="en-US" sz="1400" smtClean="0"/>
                        <a:t>キー</a:t>
                      </a:r>
                      <a:r>
                        <a:rPr kumimoji="1" lang="en-US" altLang="ja-JP" sz="1400" smtClean="0"/>
                        <a:t>+</a:t>
                      </a:r>
                      <a:r>
                        <a:rPr lang="en-US" sz="1400" smtClean="0"/>
                        <a:t>Z</a:t>
                      </a:r>
                      <a:endParaRPr lang="en-US" sz="1400"/>
                    </a:p>
                  </a:txBody>
                  <a:tcPr anchor="ctr"/>
                </a:tc>
                <a:tc>
                  <a:txBody>
                    <a:bodyPr/>
                    <a:lstStyle/>
                    <a:p>
                      <a:r>
                        <a:rPr lang="ja-JP" altLang="en-US" sz="1400"/>
                        <a:t>直前の操作を元に戻す</a:t>
                      </a:r>
                    </a:p>
                  </a:txBody>
                  <a:tcPr anchor="ctr"/>
                </a:tc>
              </a:tr>
            </a:tbl>
          </a:graphicData>
        </a:graphic>
      </p:graphicFrame>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29</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en-US" altLang="ja-JP" smtClean="0"/>
              <a:t>Excel</a:t>
            </a:r>
            <a:r>
              <a:rPr kumimoji="1" lang="ja-JP" altLang="en-US" smtClean="0"/>
              <a:t>の終了</a:t>
            </a:r>
            <a:endParaRPr kumimoji="1" lang="ja-JP" altLang="en-US"/>
          </a:p>
        </p:txBody>
      </p:sp>
      <p:sp>
        <p:nvSpPr>
          <p:cNvPr id="3" name="コンテンツ プレースホルダ 2"/>
          <p:cNvSpPr>
            <a:spLocks noGrp="1"/>
          </p:cNvSpPr>
          <p:nvPr>
            <p:ph idx="1"/>
          </p:nvPr>
        </p:nvSpPr>
        <p:spPr/>
        <p:txBody>
          <a:bodyPr/>
          <a:lstStyle/>
          <a:p>
            <a:r>
              <a:rPr kumimoji="1" lang="ja-JP" altLang="en-US" smtClean="0"/>
              <a:t>メニューバーの</a:t>
            </a:r>
            <a:r>
              <a:rPr kumimoji="1" lang="en-US" altLang="ja-JP" smtClean="0"/>
              <a:t>[</a:t>
            </a:r>
            <a:r>
              <a:rPr kumimoji="1" lang="ja-JP" altLang="en-US" smtClean="0"/>
              <a:t>ファイル</a:t>
            </a:r>
            <a:r>
              <a:rPr kumimoji="1" lang="en-US" altLang="ja-JP" smtClean="0"/>
              <a:t>]</a:t>
            </a:r>
            <a:r>
              <a:rPr kumimoji="1" lang="ja-JP" altLang="en-US" smtClean="0"/>
              <a:t>の</a:t>
            </a:r>
            <a:r>
              <a:rPr kumimoji="1" lang="en-US" altLang="ja-JP" smtClean="0"/>
              <a:t>[</a:t>
            </a:r>
            <a:r>
              <a:rPr kumimoji="1" lang="ja-JP" altLang="en-US" smtClean="0"/>
              <a:t>終了</a:t>
            </a:r>
            <a:r>
              <a:rPr kumimoji="1" lang="en-US" altLang="ja-JP" smtClean="0"/>
              <a:t>]</a:t>
            </a:r>
          </a:p>
          <a:p>
            <a:r>
              <a:rPr lang="ja-JP" altLang="en-US"/>
              <a:t>画面</a:t>
            </a:r>
            <a:r>
              <a:rPr lang="ja-JP" altLang="en-US" smtClean="0"/>
              <a:t>右上の閉じるボタン</a:t>
            </a:r>
            <a:endParaRPr kumimoji="1" lang="en-US" altLang="ja-JP" smtClean="0"/>
          </a:p>
          <a:p>
            <a:r>
              <a:rPr kumimoji="1" lang="ja-JP" altLang="en-US" smtClean="0"/>
              <a:t>作成中のファイルは</a:t>
            </a:r>
            <a:r>
              <a:rPr kumimoji="1" lang="en-US" altLang="ja-JP" smtClean="0"/>
              <a:t>[</a:t>
            </a:r>
            <a:r>
              <a:rPr kumimoji="1" lang="ja-JP" altLang="en-US" smtClean="0"/>
              <a:t>保存</a:t>
            </a:r>
            <a:r>
              <a:rPr kumimoji="1" lang="en-US" altLang="ja-JP" smtClean="0"/>
              <a:t>]</a:t>
            </a:r>
            <a:r>
              <a:rPr kumimoji="1" lang="ja-JP" altLang="en-US" smtClean="0"/>
              <a:t>してから</a:t>
            </a:r>
            <a:endParaRPr kumimoji="1" lang="en-US" altLang="ja-JP" smtClean="0"/>
          </a:p>
          <a:p>
            <a:endParaRPr lang="en-US" altLang="ja-JP"/>
          </a:p>
          <a:p>
            <a:r>
              <a:rPr kumimoji="1" lang="ja-JP" altLang="en-US" smtClean="0"/>
              <a:t>作成中はこまめに上書き保存</a:t>
            </a:r>
            <a:endParaRPr kumimoji="1" lang="en-US" altLang="ja-JP" smtClean="0"/>
          </a:p>
          <a:p>
            <a:r>
              <a:rPr lang="en-US" altLang="ja-JP" smtClean="0"/>
              <a:t>Ctrl</a:t>
            </a:r>
            <a:r>
              <a:rPr lang="ja-JP" altLang="en-US" smtClean="0"/>
              <a:t>キー</a:t>
            </a:r>
            <a:r>
              <a:rPr lang="en-US" altLang="ja-JP" smtClean="0"/>
              <a:t>+S</a:t>
            </a:r>
            <a:r>
              <a:rPr lang="ja-JP" altLang="en-US" smtClean="0"/>
              <a:t>キー 上書き保存</a:t>
            </a:r>
            <a:endParaRPr kumimoji="1" lang="en-US" altLang="ja-JP" smtClean="0"/>
          </a:p>
          <a:p>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a:t>
            </a:fld>
            <a:endParaRPr kumimoji="1" lang="ja-JP" altLang="en-US"/>
          </a:p>
        </p:txBody>
      </p:sp>
      <p:pic>
        <p:nvPicPr>
          <p:cNvPr id="7" name="図 6" descr="closeB.JPG"/>
          <p:cNvPicPr>
            <a:picLocks noChangeAspect="1"/>
          </p:cNvPicPr>
          <p:nvPr/>
        </p:nvPicPr>
        <p:blipFill>
          <a:blip r:embed="rId2" cstate="print"/>
          <a:stretch>
            <a:fillRect/>
          </a:stretch>
        </p:blipFill>
        <p:spPr>
          <a:xfrm>
            <a:off x="5143504" y="2357430"/>
            <a:ext cx="209550" cy="209550"/>
          </a:xfrm>
          <a:prstGeom prst="rect">
            <a:avLst/>
          </a:prstGeom>
        </p:spPr>
      </p:pic>
      <p:sp>
        <p:nvSpPr>
          <p:cNvPr id="8" name="テキスト ボックス 7"/>
          <p:cNvSpPr txBox="1"/>
          <p:nvPr/>
        </p:nvSpPr>
        <p:spPr>
          <a:xfrm>
            <a:off x="486000" y="5345684"/>
            <a:ext cx="8172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a:t>
            </a:r>
            <a:r>
              <a:rPr lang="en-US" altLang="ja-JP" dirty="0" smtClean="0"/>
              <a:t>Excel 2003</a:t>
            </a:r>
            <a:r>
              <a:rPr lang="ja-JP" altLang="en-US" dirty="0" smtClean="0"/>
              <a:t>を</a:t>
            </a:r>
            <a:r>
              <a:rPr lang="ja-JP" altLang="en-US" dirty="0" smtClean="0"/>
              <a:t>終了させてください。</a:t>
            </a:r>
            <a:endParaRPr kumimoji="1" lang="ja-JP" altLang="en-US" dirty="0"/>
          </a:p>
        </p:txBody>
      </p:sp>
      <p:sp>
        <p:nvSpPr>
          <p:cNvPr id="9" name="テキスト ボックス 8"/>
          <p:cNvSpPr txBox="1"/>
          <p:nvPr/>
        </p:nvSpPr>
        <p:spPr>
          <a:xfrm>
            <a:off x="486000" y="5867980"/>
            <a:ext cx="8172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a:t>
            </a:r>
            <a:r>
              <a:rPr lang="en-US" altLang="ja-JP" dirty="0" smtClean="0"/>
              <a:t>Excel 2003</a:t>
            </a:r>
            <a:r>
              <a:rPr lang="ja-JP" altLang="en-US" dirty="0" smtClean="0"/>
              <a:t>を起動させて</a:t>
            </a:r>
            <a:r>
              <a:rPr lang="ja-JP" altLang="en-US" dirty="0" smtClean="0"/>
              <a:t>ください。</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kumimoji="1" lang="ja-JP" altLang="en-US" smtClean="0"/>
              <a:t>セル内での改行は</a:t>
            </a:r>
            <a:r>
              <a:rPr kumimoji="1" lang="en-US" altLang="ja-JP" smtClean="0"/>
              <a:t>Alt</a:t>
            </a:r>
            <a:r>
              <a:rPr kumimoji="1" lang="ja-JP" altLang="en-US" smtClean="0"/>
              <a:t>キー</a:t>
            </a:r>
            <a:r>
              <a:rPr kumimoji="1" lang="en-US" altLang="ja-JP" smtClean="0"/>
              <a:t>+Enter</a:t>
            </a:r>
            <a:r>
              <a:rPr kumimoji="1" lang="ja-JP" altLang="en-US" smtClean="0"/>
              <a:t>キー</a:t>
            </a:r>
            <a:endParaRPr kumimoji="1" lang="ja-JP" altLang="en-US"/>
          </a:p>
        </p:txBody>
      </p:sp>
      <p:pic>
        <p:nvPicPr>
          <p:cNvPr id="7" name="コンテンツ プレースホルダ 6" descr="DC029.JPG"/>
          <p:cNvPicPr>
            <a:picLocks noGrp="1" noChangeAspect="1"/>
          </p:cNvPicPr>
          <p:nvPr>
            <p:ph idx="1"/>
          </p:nvPr>
        </p:nvPicPr>
        <p:blipFill>
          <a:blip r:embed="rId3" cstate="print"/>
          <a:stretch>
            <a:fillRect/>
          </a:stretch>
        </p:blipFill>
        <p:spPr>
          <a:xfrm>
            <a:off x="1357701" y="1600200"/>
            <a:ext cx="6428597" cy="4525963"/>
          </a:xfrm>
          <a:ln>
            <a:noFill/>
          </a:ln>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30</a:t>
            </a:fld>
            <a:endParaRPr kumimoji="1" lang="ja-JP" altLang="en-US"/>
          </a:p>
        </p:txBody>
      </p:sp>
      <p:sp>
        <p:nvSpPr>
          <p:cNvPr id="8" name="線吹き出し 1 (枠付き) 7"/>
          <p:cNvSpPr/>
          <p:nvPr/>
        </p:nvSpPr>
        <p:spPr>
          <a:xfrm>
            <a:off x="3929058" y="2714620"/>
            <a:ext cx="1944000" cy="396000"/>
          </a:xfrm>
          <a:prstGeom prst="borderCallout1">
            <a:avLst>
              <a:gd name="adj1" fmla="val 44407"/>
              <a:gd name="adj2" fmla="val -1206"/>
              <a:gd name="adj3" fmla="val -71761"/>
              <a:gd name="adj4" fmla="val -26930"/>
            </a:avLst>
          </a:prstGeom>
          <a:solidFill>
            <a:srgbClr xmlns:mc="http://schemas.openxmlformats.org/markup-compatibility/2006" xmlns:a14="http://schemas.microsoft.com/office/drawing/2010/main" val="FF0000" mc:Ignorable=""/>
          </a:solid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t>Alt</a:t>
            </a:r>
            <a:r>
              <a:rPr kumimoji="1" lang="ja-JP" altLang="en-US" smtClean="0"/>
              <a:t>キー</a:t>
            </a:r>
            <a:r>
              <a:rPr kumimoji="1" lang="en-US" altLang="ja-JP" smtClean="0"/>
              <a:t>+Enter</a:t>
            </a:r>
            <a:r>
              <a:rPr kumimoji="1" lang="ja-JP" altLang="en-US" smtClean="0"/>
              <a:t>キー</a:t>
            </a:r>
            <a:endParaRPr kumimoji="1" lang="ja-JP" altLang="en-US"/>
          </a:p>
        </p:txBody>
      </p:sp>
      <p:sp>
        <p:nvSpPr>
          <p:cNvPr id="9" name="テキスト ボックス 8"/>
          <p:cNvSpPr txBox="1"/>
          <p:nvPr/>
        </p:nvSpPr>
        <p:spPr>
          <a:xfrm>
            <a:off x="1785918" y="4357694"/>
            <a:ext cx="432000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buFont typeface="Wingdings" pitchFamily="2" charset="2"/>
              <a:buChar char="ü"/>
            </a:pPr>
            <a:r>
              <a:rPr kumimoji="1" lang="ja-JP" altLang="en-US" smtClean="0"/>
              <a:t>複数のセルに分けて文字列を入力しない</a:t>
            </a:r>
            <a:endParaRPr kumimoji="1" lang="en-US" altLang="ja-JP" smtClean="0"/>
          </a:p>
          <a:p>
            <a:pPr>
              <a:buFont typeface="Wingdings" pitchFamily="2" charset="2"/>
              <a:buChar char="ü"/>
            </a:pPr>
            <a:r>
              <a:rPr lang="ja-JP" altLang="en-US"/>
              <a:t>セル</a:t>
            </a:r>
            <a:r>
              <a:rPr lang="ja-JP" altLang="en-US" smtClean="0"/>
              <a:t>の結合は極力避けるべし</a:t>
            </a:r>
            <a:endParaRPr lang="en-US" altLang="ja-JP" smtClean="0"/>
          </a:p>
          <a:p>
            <a:pPr>
              <a:buFont typeface="Wingdings" pitchFamily="2" charset="2"/>
              <a:buChar char="ü"/>
            </a:pPr>
            <a:r>
              <a:rPr kumimoji="1" lang="ja-JP" altLang="en-US" smtClean="0"/>
              <a:t>セル幅を広げすぎない</a:t>
            </a:r>
            <a:endParaRPr kumimoji="1" lang="ja-JP" altLang="en-US"/>
          </a:p>
        </p:txBody>
      </p:sp>
      <p:sp>
        <p:nvSpPr>
          <p:cNvPr id="10" name="線吹き出し 1 (枠付き) 9"/>
          <p:cNvSpPr/>
          <p:nvPr/>
        </p:nvSpPr>
        <p:spPr>
          <a:xfrm>
            <a:off x="2730380" y="3318752"/>
            <a:ext cx="2556000" cy="396000"/>
          </a:xfrm>
          <a:prstGeom prst="borderCallout1">
            <a:avLst>
              <a:gd name="adj1" fmla="val 44407"/>
              <a:gd name="adj2" fmla="val -1206"/>
              <a:gd name="adj3" fmla="val -71761"/>
              <a:gd name="adj4" fmla="val -26930"/>
            </a:avLst>
          </a:prstGeom>
          <a:solidFill>
            <a:srgbClr xmlns:mc="http://schemas.openxmlformats.org/markup-compatibility/2006" xmlns:a14="http://schemas.microsoft.com/office/drawing/2010/main" val="FF0000" mc:Ignorable=""/>
          </a:solid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自動的に折り返して表示</a:t>
            </a:r>
            <a:endParaRPr kumimoji="1" lang="ja-JP" altLang="en-US"/>
          </a:p>
        </p:txBody>
      </p:sp>
      <p:pic>
        <p:nvPicPr>
          <p:cNvPr id="1029" name="Picture 5" descr="C:\Users\Komazawa Tsutomu\AppData\Local\Microsoft\Windows\Temporary Internet Files\Content.IE5\IXUX985Z\MCj02281120000[1].wmf"/>
          <p:cNvPicPr>
            <a:picLocks noChangeAspect="1" noChangeArrowheads="1"/>
          </p:cNvPicPr>
          <p:nvPr/>
        </p:nvPicPr>
        <p:blipFill>
          <a:blip r:embed="rId4" cstate="print"/>
          <a:srcRect/>
          <a:stretch>
            <a:fillRect/>
          </a:stretch>
        </p:blipFill>
        <p:spPr bwMode="auto">
          <a:xfrm>
            <a:off x="5643570" y="4786322"/>
            <a:ext cx="735178" cy="644652"/>
          </a:xfrm>
          <a:prstGeom prst="rect">
            <a:avLst/>
          </a:prstGeom>
          <a:noFill/>
        </p:spPr>
      </p:pic>
      <p:sp>
        <p:nvSpPr>
          <p:cNvPr id="16" name="テキスト ボックス 15"/>
          <p:cNvSpPr txBox="1"/>
          <p:nvPr/>
        </p:nvSpPr>
        <p:spPr>
          <a:xfrm>
            <a:off x="457200" y="5765816"/>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smtClean="0"/>
              <a:t>練習　新しいシートのセル</a:t>
            </a:r>
            <a:r>
              <a:rPr lang="en-US" altLang="ja-JP" smtClean="0"/>
              <a:t>C3</a:t>
            </a:r>
            <a:r>
              <a:rPr lang="ja-JP" altLang="en-US" smtClean="0"/>
              <a:t>にあなたの住所を都道府県から入力し、町名から後をセル内改行で入力してください。</a:t>
            </a: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altLang="ja-JP" smtClean="0"/>
              <a:t>Shift</a:t>
            </a:r>
            <a:r>
              <a:rPr lang="ja-JP" altLang="en-US" smtClean="0"/>
              <a:t>キーは連続、</a:t>
            </a:r>
            <a:r>
              <a:rPr lang="en-US" altLang="ja-JP" smtClean="0"/>
              <a:t>Ctrl</a:t>
            </a:r>
            <a:r>
              <a:rPr lang="ja-JP" altLang="en-US" smtClean="0"/>
              <a:t>キーは不連続</a:t>
            </a:r>
            <a:endParaRPr kumimoji="1" lang="ja-JP" altLang="en-US"/>
          </a:p>
        </p:txBody>
      </p:sp>
      <p:sp>
        <p:nvSpPr>
          <p:cNvPr id="7" name="テキスト プレースホルダ 6"/>
          <p:cNvSpPr>
            <a:spLocks noGrp="1"/>
          </p:cNvSpPr>
          <p:nvPr>
            <p:ph type="body" idx="1"/>
          </p:nvPr>
        </p:nvSpPr>
        <p:spPr>
          <a:xfrm>
            <a:off x="457200" y="1588033"/>
            <a:ext cx="4040188" cy="904863"/>
          </a:xfrm>
        </p:spPr>
        <p:style>
          <a:lnRef idx="1">
            <a:schemeClr val="accent3"/>
          </a:lnRef>
          <a:fillRef idx="3">
            <a:schemeClr val="accent3"/>
          </a:fillRef>
          <a:effectRef idx="2">
            <a:schemeClr val="accent3"/>
          </a:effectRef>
          <a:fontRef idx="minor">
            <a:schemeClr val="lt1"/>
          </a:fontRef>
        </p:style>
        <p:txBody>
          <a:bodyPr>
            <a:spAutoFit/>
          </a:bodyPr>
          <a:lstStyle/>
          <a:p>
            <a:r>
              <a:rPr kumimoji="1" lang="en-US" altLang="ja-JP" dirty="0" smtClean="0"/>
              <a:t>Shift</a:t>
            </a:r>
            <a:r>
              <a:rPr kumimoji="1" lang="ja-JP" altLang="en-US" dirty="0" smtClean="0"/>
              <a:t>キーと</a:t>
            </a:r>
            <a:r>
              <a:rPr kumimoji="1" lang="ja-JP" altLang="en-US" dirty="0" smtClean="0"/>
              <a:t>クリック</a:t>
            </a:r>
            <a:endParaRPr kumimoji="1" lang="en-US" altLang="ja-JP" dirty="0" smtClean="0"/>
          </a:p>
          <a:p>
            <a:r>
              <a:rPr lang="ja-JP" altLang="en-US" dirty="0" smtClean="0"/>
              <a:t>セル</a:t>
            </a:r>
            <a:r>
              <a:rPr lang="en-US" altLang="ja-JP" dirty="0" smtClean="0"/>
              <a:t>A3</a:t>
            </a:r>
            <a:r>
              <a:rPr lang="ja-JP" altLang="en-US" dirty="0" smtClean="0"/>
              <a:t>から</a:t>
            </a:r>
            <a:r>
              <a:rPr lang="en-US" altLang="ja-JP" dirty="0" smtClean="0"/>
              <a:t>C8</a:t>
            </a:r>
            <a:r>
              <a:rPr lang="ja-JP" altLang="en-US" dirty="0" smtClean="0"/>
              <a:t>を選択</a:t>
            </a:r>
            <a:endParaRPr kumimoji="1" lang="ja-JP" altLang="en-US" dirty="0"/>
          </a:p>
        </p:txBody>
      </p:sp>
      <p:pic>
        <p:nvPicPr>
          <p:cNvPr id="12" name="コンテンツ プレースホルダ 11" descr="DC031.JPG"/>
          <p:cNvPicPr>
            <a:picLocks noGrp="1" noChangeAspect="1"/>
          </p:cNvPicPr>
          <p:nvPr>
            <p:ph sz="half" idx="2"/>
          </p:nvPr>
        </p:nvPicPr>
        <p:blipFill>
          <a:blip r:embed="rId3" cstate="print"/>
          <a:stretch>
            <a:fillRect/>
          </a:stretch>
        </p:blipFill>
        <p:spPr>
          <a:xfrm>
            <a:off x="457200" y="2728300"/>
            <a:ext cx="4040188" cy="2844437"/>
          </a:xfrm>
        </p:spPr>
      </p:pic>
      <p:sp>
        <p:nvSpPr>
          <p:cNvPr id="9" name="テキスト プレースホルダ 8"/>
          <p:cNvSpPr>
            <a:spLocks noGrp="1"/>
          </p:cNvSpPr>
          <p:nvPr>
            <p:ph type="body" sz="quarter" idx="3"/>
          </p:nvPr>
        </p:nvSpPr>
        <p:spPr>
          <a:xfrm>
            <a:off x="4645025" y="1588033"/>
            <a:ext cx="4041775" cy="903600"/>
          </a:xfrm>
        </p:spPr>
        <p:style>
          <a:lnRef idx="1">
            <a:schemeClr val="accent3"/>
          </a:lnRef>
          <a:fillRef idx="3">
            <a:schemeClr val="accent3"/>
          </a:fillRef>
          <a:effectRef idx="2">
            <a:schemeClr val="accent3"/>
          </a:effectRef>
          <a:fontRef idx="minor">
            <a:schemeClr val="lt1"/>
          </a:fontRef>
        </p:style>
        <p:txBody>
          <a:bodyPr>
            <a:spAutoFit/>
          </a:bodyPr>
          <a:lstStyle/>
          <a:p>
            <a:r>
              <a:rPr kumimoji="1" lang="en-US" altLang="ja-JP" dirty="0" smtClean="0"/>
              <a:t>Ctrl</a:t>
            </a:r>
            <a:r>
              <a:rPr kumimoji="1" lang="ja-JP" altLang="en-US" dirty="0" smtClean="0"/>
              <a:t>キーと</a:t>
            </a:r>
            <a:r>
              <a:rPr kumimoji="1" lang="ja-JP" altLang="en-US" dirty="0" smtClean="0"/>
              <a:t>クリック</a:t>
            </a:r>
            <a:endParaRPr kumimoji="1" lang="en-US" altLang="ja-JP" dirty="0" smtClean="0"/>
          </a:p>
          <a:p>
            <a:r>
              <a:rPr lang="ja-JP" altLang="en-US" sz="1800" dirty="0" smtClean="0"/>
              <a:t>セル</a:t>
            </a:r>
            <a:r>
              <a:rPr lang="en-US" altLang="ja-JP" sz="1800" dirty="0" smtClean="0"/>
              <a:t>A2</a:t>
            </a:r>
            <a:r>
              <a:rPr lang="ja-JP" altLang="en-US" sz="1800" dirty="0" err="1" smtClean="0"/>
              <a:t>、</a:t>
            </a:r>
            <a:r>
              <a:rPr lang="en-US" altLang="ja-JP" sz="1800" dirty="0" smtClean="0"/>
              <a:t>B4</a:t>
            </a:r>
            <a:r>
              <a:rPr lang="ja-JP" altLang="en-US" sz="1800" dirty="0" err="1" smtClean="0"/>
              <a:t>、</a:t>
            </a:r>
            <a:r>
              <a:rPr lang="en-US" altLang="ja-JP" sz="1800" dirty="0" smtClean="0"/>
              <a:t>B7</a:t>
            </a:r>
            <a:r>
              <a:rPr lang="ja-JP" altLang="en-US" sz="1800" dirty="0" err="1" smtClean="0"/>
              <a:t>、</a:t>
            </a:r>
            <a:r>
              <a:rPr lang="en-US" altLang="ja-JP" sz="1800" dirty="0" smtClean="0"/>
              <a:t>B11</a:t>
            </a:r>
            <a:r>
              <a:rPr lang="ja-JP" altLang="en-US" sz="1800" dirty="0" err="1" smtClean="0"/>
              <a:t>、</a:t>
            </a:r>
            <a:r>
              <a:rPr lang="en-US" altLang="ja-JP" sz="1800" dirty="0" smtClean="0"/>
              <a:t>C3</a:t>
            </a:r>
            <a:r>
              <a:rPr lang="ja-JP" altLang="en-US" sz="1800" dirty="0" err="1" smtClean="0"/>
              <a:t>、</a:t>
            </a:r>
            <a:r>
              <a:rPr lang="en-US" altLang="ja-JP" sz="1800" dirty="0" smtClean="0"/>
              <a:t>C9</a:t>
            </a:r>
            <a:r>
              <a:rPr lang="ja-JP" altLang="en-US" sz="1800" dirty="0" err="1" smtClean="0"/>
              <a:t>、</a:t>
            </a:r>
            <a:r>
              <a:rPr lang="en-US" altLang="ja-JP" sz="1800" dirty="0" smtClean="0"/>
              <a:t>D9</a:t>
            </a:r>
            <a:r>
              <a:rPr lang="ja-JP" altLang="en-US" sz="1800" dirty="0" smtClean="0"/>
              <a:t>を選択</a:t>
            </a:r>
            <a:endParaRPr kumimoji="1" lang="ja-JP" altLang="en-US" sz="1800" dirty="0"/>
          </a:p>
        </p:txBody>
      </p:sp>
      <p:pic>
        <p:nvPicPr>
          <p:cNvPr id="11" name="コンテンツ プレースホルダ 10" descr="DC030.JPG"/>
          <p:cNvPicPr>
            <a:picLocks noGrp="1" noChangeAspect="1"/>
          </p:cNvPicPr>
          <p:nvPr>
            <p:ph sz="quarter" idx="4"/>
          </p:nvPr>
        </p:nvPicPr>
        <p:blipFill>
          <a:blip r:embed="rId4" cstate="print"/>
          <a:stretch>
            <a:fillRect/>
          </a:stretch>
        </p:blipFill>
        <p:spPr>
          <a:xfrm>
            <a:off x="4645025" y="2727741"/>
            <a:ext cx="4041775" cy="2845555"/>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31</a:t>
            </a:fld>
            <a:endParaRPr kumimoji="1" lang="ja-JP" altLang="en-US"/>
          </a:p>
        </p:txBody>
      </p:sp>
      <p:sp>
        <p:nvSpPr>
          <p:cNvPr id="13" name="テキスト ボックス 12"/>
          <p:cNvSpPr txBox="1"/>
          <p:nvPr/>
        </p:nvSpPr>
        <p:spPr>
          <a:xfrm>
            <a:off x="457200" y="5715016"/>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新しいシートで</a:t>
            </a:r>
            <a:r>
              <a:rPr lang="ja-JP" altLang="en-US" dirty="0" smtClean="0"/>
              <a:t>上記</a:t>
            </a:r>
            <a:r>
              <a:rPr lang="en-US" altLang="ja-JP" dirty="0" smtClean="0"/>
              <a:t>2</a:t>
            </a:r>
            <a:r>
              <a:rPr lang="ja-JP" altLang="en-US" dirty="0" smtClean="0"/>
              <a:t>つの</a:t>
            </a:r>
            <a:r>
              <a:rPr lang="ja-JP" altLang="en-US" dirty="0" smtClean="0"/>
              <a:t>操作を行って</a:t>
            </a:r>
            <a:r>
              <a:rPr lang="ja-JP" altLang="en-US" dirty="0" smtClean="0"/>
              <a:t>ください</a:t>
            </a:r>
            <a:r>
              <a:rPr lang="ja-JP" altLang="en-US" dirty="0" smtClean="0"/>
              <a:t>。選択範囲は、同じセルを選んでください。</a:t>
            </a:r>
            <a:endParaRPr kumimoji="1" lang="ja-JP" altLang="en-US" dirty="0"/>
          </a:p>
        </p:txBody>
      </p:sp>
      <p:sp>
        <p:nvSpPr>
          <p:cNvPr id="14" name="テキスト ボックス 13"/>
          <p:cNvSpPr txBox="1"/>
          <p:nvPr/>
        </p:nvSpPr>
        <p:spPr>
          <a:xfrm>
            <a:off x="785786" y="4568619"/>
            <a:ext cx="34920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mtClean="0"/>
              <a:t>セル</a:t>
            </a:r>
            <a:r>
              <a:rPr kumimoji="1" lang="en-US" altLang="ja-JP" smtClean="0"/>
              <a:t>A3</a:t>
            </a:r>
            <a:r>
              <a:rPr kumimoji="1" lang="ja-JP" altLang="en-US" smtClean="0"/>
              <a:t>選択後、セル</a:t>
            </a:r>
            <a:r>
              <a:rPr kumimoji="1" lang="en-US" altLang="ja-JP" smtClean="0"/>
              <a:t>C8</a:t>
            </a:r>
            <a:r>
              <a:rPr kumimoji="1" lang="ja-JP" altLang="en-US" smtClean="0"/>
              <a:t>で</a:t>
            </a:r>
            <a:r>
              <a:rPr kumimoji="1" lang="en-US" altLang="ja-JP" smtClean="0"/>
              <a:t>Shift</a:t>
            </a:r>
            <a:r>
              <a:rPr kumimoji="1" lang="ja-JP" altLang="en-US" smtClean="0"/>
              <a:t>キーを押しながらクリック</a:t>
            </a:r>
            <a:endParaRPr kumimoji="1" lang="ja-JP" altLang="en-US"/>
          </a:p>
        </p:txBody>
      </p:sp>
      <p:sp>
        <p:nvSpPr>
          <p:cNvPr id="15" name="テキスト ボックス 14"/>
          <p:cNvSpPr txBox="1"/>
          <p:nvPr/>
        </p:nvSpPr>
        <p:spPr>
          <a:xfrm>
            <a:off x="5072066" y="4572008"/>
            <a:ext cx="34920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mtClean="0"/>
              <a:t>セル</a:t>
            </a:r>
            <a:r>
              <a:rPr kumimoji="1" lang="en-US" altLang="ja-JP" smtClean="0"/>
              <a:t>A2</a:t>
            </a:r>
            <a:r>
              <a:rPr kumimoji="1" lang="ja-JP" altLang="en-US" smtClean="0"/>
              <a:t>選択後、セル</a:t>
            </a:r>
            <a:r>
              <a:rPr kumimoji="1" lang="en-US" altLang="ja-JP" smtClean="0"/>
              <a:t>B4</a:t>
            </a:r>
            <a:r>
              <a:rPr kumimoji="1" lang="ja-JP" altLang="en-US" smtClean="0"/>
              <a:t>で</a:t>
            </a:r>
            <a:r>
              <a:rPr kumimoji="1" lang="en-US" altLang="ja-JP" smtClean="0"/>
              <a:t>Ctrl</a:t>
            </a:r>
            <a:r>
              <a:rPr kumimoji="1" lang="ja-JP" altLang="en-US" smtClean="0"/>
              <a:t>キーを押しながらクリック</a:t>
            </a: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kumimoji="1" lang="ja-JP" altLang="en-US" smtClean="0"/>
              <a:t>セルへの入力（練習：書式設定不要）</a:t>
            </a:r>
            <a:endParaRPr kumimoji="1" lang="ja-JP" altLang="en-US"/>
          </a:p>
        </p:txBody>
      </p:sp>
      <p:sp>
        <p:nvSpPr>
          <p:cNvPr id="7" name="日付プレースホルダ 6"/>
          <p:cNvSpPr>
            <a:spLocks noGrp="1"/>
          </p:cNvSpPr>
          <p:nvPr>
            <p:ph type="dt" sz="half" idx="10"/>
          </p:nvPr>
        </p:nvSpPr>
        <p:spPr/>
        <p:txBody>
          <a:bodyPr/>
          <a:lstStyle/>
          <a:p>
            <a:fld id="{12B77CA7-FE7E-4ECC-8049-014465A3B9F9}" type="datetime1">
              <a:rPr kumimoji="1" lang="ja-JP" altLang="en-US" smtClean="0"/>
              <a:pPr/>
              <a:t>2010/5/20</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SystemKOMACO</a:t>
            </a:r>
            <a:endParaRPr kumimoji="1" lang="ja-JP" altLang="en-US"/>
          </a:p>
        </p:txBody>
      </p:sp>
      <p:sp>
        <p:nvSpPr>
          <p:cNvPr id="9" name="スライド番号プレースホルダ 8"/>
          <p:cNvSpPr>
            <a:spLocks noGrp="1"/>
          </p:cNvSpPr>
          <p:nvPr>
            <p:ph type="sldNum" sz="quarter" idx="12"/>
          </p:nvPr>
        </p:nvSpPr>
        <p:spPr/>
        <p:txBody>
          <a:bodyPr/>
          <a:lstStyle/>
          <a:p>
            <a:fld id="{43CFFF46-6ED2-40D1-9B87-CB0CF36986B0}" type="slidenum">
              <a:rPr kumimoji="1" lang="ja-JP" altLang="en-US" smtClean="0"/>
              <a:pPr/>
              <a:t>32</a:t>
            </a:fld>
            <a:endParaRPr kumimoji="1" lang="ja-JP" altLang="en-US"/>
          </a:p>
        </p:txBody>
      </p:sp>
      <p:pic>
        <p:nvPicPr>
          <p:cNvPr id="14" name="コンテンツ プレースホルダ 13" descr="DC032.JPG"/>
          <p:cNvPicPr>
            <a:picLocks noGrp="1" noChangeAspect="1"/>
          </p:cNvPicPr>
          <p:nvPr>
            <p:ph idx="1"/>
          </p:nvPr>
        </p:nvPicPr>
        <p:blipFill>
          <a:blip r:embed="rId3" cstate="print"/>
          <a:stretch>
            <a:fillRect/>
          </a:stretch>
        </p:blipFill>
        <p:spPr>
          <a:xfrm>
            <a:off x="1357701" y="1600200"/>
            <a:ext cx="6428597" cy="4525963"/>
          </a:xfrm>
        </p:spPr>
      </p:pic>
      <p:sp>
        <p:nvSpPr>
          <p:cNvPr id="15" name="線吹き出し 1 (枠付き) 14"/>
          <p:cNvSpPr/>
          <p:nvPr/>
        </p:nvSpPr>
        <p:spPr>
          <a:xfrm>
            <a:off x="2724318" y="2143097"/>
            <a:ext cx="3420000" cy="338554"/>
          </a:xfrm>
          <a:prstGeom prst="borderCallout1">
            <a:avLst>
              <a:gd name="adj1" fmla="val 51715"/>
              <a:gd name="adj2" fmla="val -226"/>
              <a:gd name="adj3" fmla="val 173030"/>
              <a:gd name="adj4" fmla="val -17945"/>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1600" smtClean="0"/>
              <a:t>セル</a:t>
            </a:r>
            <a:r>
              <a:rPr kumimoji="1" lang="en-US" altLang="ja-JP" sz="1600" smtClean="0"/>
              <a:t>A1</a:t>
            </a:r>
            <a:r>
              <a:rPr kumimoji="1" lang="ja-JP" altLang="en-US" sz="1600" smtClean="0"/>
              <a:t>に「</a:t>
            </a:r>
            <a:r>
              <a:rPr kumimoji="1" lang="en-US" altLang="ja-JP" sz="1600" smtClean="0"/>
              <a:t>Microsoft Excel</a:t>
            </a:r>
            <a:r>
              <a:rPr kumimoji="1" lang="ja-JP" altLang="en-US" sz="1600" smtClean="0"/>
              <a:t>練習」と入力</a:t>
            </a:r>
            <a:endParaRPr kumimoji="1" lang="ja-JP" altLang="en-US" sz="1600"/>
          </a:p>
        </p:txBody>
      </p:sp>
      <p:sp>
        <p:nvSpPr>
          <p:cNvPr id="16" name="線吹き出し 1 (枠付き) 15"/>
          <p:cNvSpPr/>
          <p:nvPr/>
        </p:nvSpPr>
        <p:spPr>
          <a:xfrm>
            <a:off x="4648528" y="2582711"/>
            <a:ext cx="3924000" cy="338554"/>
          </a:xfrm>
          <a:prstGeom prst="borderCallout1">
            <a:avLst>
              <a:gd name="adj1" fmla="val 51715"/>
              <a:gd name="adj2" fmla="val -226"/>
              <a:gd name="adj3" fmla="val 57652"/>
              <a:gd name="adj4" fmla="val -5500"/>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1600" smtClean="0"/>
              <a:t>セル</a:t>
            </a:r>
            <a:r>
              <a:rPr kumimoji="1" lang="en-US" altLang="ja-JP" sz="1600" smtClean="0"/>
              <a:t>F1</a:t>
            </a:r>
            <a:r>
              <a:rPr kumimoji="1" lang="ja-JP" altLang="en-US" sz="1600" smtClean="0"/>
              <a:t>に日付「</a:t>
            </a:r>
            <a:r>
              <a:rPr kumimoji="1" lang="en-US" altLang="ja-JP" sz="1600" smtClean="0"/>
              <a:t>2010</a:t>
            </a:r>
            <a:r>
              <a:rPr kumimoji="1" lang="ja-JP" altLang="en-US" sz="1600" smtClean="0"/>
              <a:t>年</a:t>
            </a:r>
            <a:r>
              <a:rPr kumimoji="1" lang="en-US" altLang="ja-JP" sz="1600" smtClean="0"/>
              <a:t>3</a:t>
            </a:r>
            <a:r>
              <a:rPr kumimoji="1" lang="ja-JP" altLang="en-US" sz="1600" smtClean="0"/>
              <a:t>月</a:t>
            </a:r>
            <a:r>
              <a:rPr kumimoji="1" lang="en-US" altLang="ja-JP" sz="1600" smtClean="0"/>
              <a:t>16</a:t>
            </a:r>
            <a:r>
              <a:rPr kumimoji="1" lang="ja-JP" altLang="en-US" sz="1600" smtClean="0"/>
              <a:t>日</a:t>
            </a:r>
            <a:r>
              <a:rPr kumimoji="1" lang="en-US" altLang="ja-JP" sz="1600" smtClean="0"/>
              <a:t>(</a:t>
            </a:r>
            <a:r>
              <a:rPr kumimoji="1" lang="ja-JP" altLang="en-US" sz="1600" smtClean="0"/>
              <a:t>火）」を入力</a:t>
            </a:r>
            <a:endParaRPr kumimoji="1" lang="ja-JP" altLang="en-US" sz="1600"/>
          </a:p>
        </p:txBody>
      </p:sp>
      <p:sp>
        <p:nvSpPr>
          <p:cNvPr id="17" name="正方形/長方形 16"/>
          <p:cNvSpPr/>
          <p:nvPr/>
        </p:nvSpPr>
        <p:spPr>
          <a:xfrm>
            <a:off x="1862446" y="3645102"/>
            <a:ext cx="6696000" cy="338554"/>
          </a:xfrm>
          <a:prstGeom prst="rect">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1600" smtClean="0"/>
              <a:t>セル</a:t>
            </a:r>
            <a:r>
              <a:rPr kumimoji="1" lang="en-US" altLang="ja-JP" sz="1600" smtClean="0"/>
              <a:t>A4</a:t>
            </a:r>
            <a:r>
              <a:rPr kumimoji="1" lang="ja-JP" altLang="en-US" sz="1600" smtClean="0"/>
              <a:t>から</a:t>
            </a:r>
            <a:r>
              <a:rPr kumimoji="1" lang="en-US" altLang="ja-JP" sz="1600" smtClean="0"/>
              <a:t>A10</a:t>
            </a:r>
            <a:r>
              <a:rPr kumimoji="1" lang="ja-JP" altLang="en-US" sz="1600" smtClean="0"/>
              <a:t>まで数値を「</a:t>
            </a:r>
            <a:r>
              <a:rPr kumimoji="1" lang="en-US" altLang="ja-JP" sz="1600" smtClean="0"/>
              <a:t>1</a:t>
            </a:r>
            <a:r>
              <a:rPr kumimoji="1" lang="ja-JP" altLang="en-US" sz="1600" smtClean="0"/>
              <a:t>」から</a:t>
            </a:r>
            <a:r>
              <a:rPr lang="ja-JP" altLang="en-US" sz="1600" smtClean="0"/>
              <a:t>順に「</a:t>
            </a:r>
            <a:r>
              <a:rPr lang="en-US" altLang="ja-JP" sz="1600" smtClean="0"/>
              <a:t>7</a:t>
            </a:r>
            <a:r>
              <a:rPr lang="ja-JP" altLang="en-US" sz="1600" smtClean="0"/>
              <a:t>」まで</a:t>
            </a:r>
            <a:r>
              <a:rPr kumimoji="1" lang="ja-JP" altLang="en-US" sz="1600" smtClean="0"/>
              <a:t>入力</a:t>
            </a:r>
            <a:endParaRPr kumimoji="1" lang="ja-JP" altLang="en-US" sz="1600"/>
          </a:p>
        </p:txBody>
      </p:sp>
      <p:sp>
        <p:nvSpPr>
          <p:cNvPr id="18" name="フローチャート: 処理 17"/>
          <p:cNvSpPr/>
          <p:nvPr/>
        </p:nvSpPr>
        <p:spPr>
          <a:xfrm>
            <a:off x="1857356" y="2987101"/>
            <a:ext cx="6696000" cy="584775"/>
          </a:xfrm>
          <a:prstGeom prst="flowChartProcess">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1600" smtClean="0"/>
              <a:t>セル</a:t>
            </a:r>
            <a:r>
              <a:rPr kumimoji="1" lang="en-US" altLang="ja-JP" sz="1600" smtClean="0"/>
              <a:t>A3</a:t>
            </a:r>
            <a:r>
              <a:rPr kumimoji="1" lang="ja-JP" altLang="en-US" sz="1600" smtClean="0"/>
              <a:t>に「</a:t>
            </a:r>
            <a:r>
              <a:rPr kumimoji="1" lang="en-US" altLang="ja-JP" sz="1600" smtClean="0"/>
              <a:t>No.</a:t>
            </a:r>
            <a:r>
              <a:rPr kumimoji="1" lang="ja-JP" altLang="en-US" sz="1600" smtClean="0"/>
              <a:t>」、</a:t>
            </a:r>
            <a:r>
              <a:rPr kumimoji="1" lang="en-US" altLang="ja-JP" sz="1600" smtClean="0"/>
              <a:t>B3</a:t>
            </a:r>
            <a:r>
              <a:rPr kumimoji="1" lang="ja-JP" altLang="en-US" sz="1600" smtClean="0"/>
              <a:t>に「品名</a:t>
            </a:r>
            <a:r>
              <a:rPr lang="ja-JP" altLang="en-US" sz="1600" smtClean="0"/>
              <a:t>」、</a:t>
            </a:r>
            <a:r>
              <a:rPr lang="en-US" altLang="ja-JP" sz="1600" smtClean="0"/>
              <a:t>C3</a:t>
            </a:r>
            <a:r>
              <a:rPr lang="ja-JP" altLang="en-US" sz="1600" smtClean="0"/>
              <a:t>に「数量」、</a:t>
            </a:r>
            <a:r>
              <a:rPr lang="en-US" altLang="ja-JP" sz="1600" smtClean="0"/>
              <a:t>D3</a:t>
            </a:r>
            <a:r>
              <a:rPr lang="ja-JP" altLang="en-US" sz="1600" smtClean="0"/>
              <a:t>に「単位」、</a:t>
            </a:r>
            <a:r>
              <a:rPr lang="en-US" altLang="ja-JP" sz="1600" smtClean="0"/>
              <a:t>E3</a:t>
            </a:r>
            <a:r>
              <a:rPr lang="ja-JP" altLang="en-US" sz="1600" smtClean="0"/>
              <a:t>に</a:t>
            </a:r>
            <a:r>
              <a:rPr kumimoji="1" lang="ja-JP" altLang="en-US" sz="1600" smtClean="0"/>
              <a:t>「単価」、</a:t>
            </a:r>
            <a:endParaRPr kumimoji="1" lang="en-US" altLang="ja-JP" sz="1600" smtClean="0"/>
          </a:p>
          <a:p>
            <a:r>
              <a:rPr kumimoji="1" lang="en-US" altLang="ja-JP" sz="1600" smtClean="0"/>
              <a:t>F3</a:t>
            </a:r>
            <a:r>
              <a:rPr kumimoji="1" lang="ja-JP" altLang="en-US" sz="1600" smtClean="0"/>
              <a:t>に「金額」と入力</a:t>
            </a:r>
            <a:endParaRPr kumimoji="1" lang="ja-JP" altLang="en-US" sz="1600"/>
          </a:p>
        </p:txBody>
      </p:sp>
      <p:sp>
        <p:nvSpPr>
          <p:cNvPr id="19" name="正方形/長方形 18"/>
          <p:cNvSpPr/>
          <p:nvPr/>
        </p:nvSpPr>
        <p:spPr>
          <a:xfrm>
            <a:off x="1857356" y="4056882"/>
            <a:ext cx="6696000" cy="584775"/>
          </a:xfrm>
          <a:prstGeom prst="rect">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1600" smtClean="0"/>
              <a:t>セル</a:t>
            </a:r>
            <a:r>
              <a:rPr kumimoji="1" lang="en-US" altLang="ja-JP" sz="1600" smtClean="0"/>
              <a:t>B4</a:t>
            </a:r>
            <a:r>
              <a:rPr kumimoji="1" lang="ja-JP" altLang="en-US" sz="1600" smtClean="0"/>
              <a:t>に「ボード」、</a:t>
            </a:r>
            <a:r>
              <a:rPr kumimoji="1" lang="en-US" altLang="ja-JP" sz="1600" smtClean="0"/>
              <a:t>C4</a:t>
            </a:r>
            <a:r>
              <a:rPr kumimoji="1" lang="ja-JP" altLang="en-US" sz="1600" smtClean="0"/>
              <a:t>に「</a:t>
            </a:r>
            <a:r>
              <a:rPr kumimoji="1" lang="en-US" altLang="ja-JP" sz="1600" smtClean="0"/>
              <a:t>1/2</a:t>
            </a:r>
            <a:r>
              <a:rPr kumimoji="1" lang="ja-JP" altLang="en-US" sz="1600" smtClean="0"/>
              <a:t>」、</a:t>
            </a:r>
            <a:r>
              <a:rPr kumimoji="1" lang="en-US" altLang="ja-JP" sz="1600" smtClean="0"/>
              <a:t>D4</a:t>
            </a:r>
            <a:r>
              <a:rPr kumimoji="1" lang="ja-JP" altLang="en-US" sz="1600" smtClean="0"/>
              <a:t>に「㎡」、</a:t>
            </a:r>
            <a:r>
              <a:rPr kumimoji="1" lang="en-US" altLang="ja-JP" sz="1600" smtClean="0"/>
              <a:t>E4</a:t>
            </a:r>
            <a:r>
              <a:rPr kumimoji="1" lang="ja-JP" altLang="en-US" sz="1600" smtClean="0"/>
              <a:t>に「</a:t>
            </a:r>
            <a:r>
              <a:rPr kumimoji="1" lang="en-US" altLang="ja-JP" sz="1600" smtClean="0"/>
              <a:t>2,500</a:t>
            </a:r>
            <a:r>
              <a:rPr kumimoji="1" lang="ja-JP" altLang="en-US" sz="1600" smtClean="0"/>
              <a:t>」、</a:t>
            </a:r>
            <a:endParaRPr kumimoji="1" lang="en-US" altLang="ja-JP" sz="1600" smtClean="0"/>
          </a:p>
          <a:p>
            <a:r>
              <a:rPr kumimoji="1" lang="en-US" altLang="ja-JP" sz="1600" smtClean="0"/>
              <a:t>F4</a:t>
            </a:r>
            <a:r>
              <a:rPr kumimoji="1" lang="ja-JP" altLang="en-US" sz="1600" smtClean="0"/>
              <a:t>に「</a:t>
            </a:r>
            <a:r>
              <a:rPr kumimoji="1" lang="en-US" altLang="ja-JP" sz="1600" smtClean="0"/>
              <a:t>=C4*E4</a:t>
            </a:r>
            <a:r>
              <a:rPr kumimoji="1" lang="ja-JP" altLang="en-US" sz="1600" smtClean="0"/>
              <a:t>」と入力</a:t>
            </a:r>
            <a:endParaRPr kumimoji="1" lang="ja-JP" altLang="en-US" sz="1600"/>
          </a:p>
        </p:txBody>
      </p:sp>
      <p:sp>
        <p:nvSpPr>
          <p:cNvPr id="20" name="正方形/長方形 19"/>
          <p:cNvSpPr/>
          <p:nvPr/>
        </p:nvSpPr>
        <p:spPr>
          <a:xfrm>
            <a:off x="1857356" y="4714884"/>
            <a:ext cx="6696000" cy="584775"/>
          </a:xfrm>
          <a:prstGeom prst="rect">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1600" smtClean="0"/>
              <a:t>セル</a:t>
            </a:r>
            <a:r>
              <a:rPr kumimoji="1" lang="en-US" altLang="ja-JP" sz="1600" smtClean="0"/>
              <a:t>B5</a:t>
            </a:r>
            <a:r>
              <a:rPr kumimoji="1" lang="ja-JP" altLang="en-US" sz="1600" smtClean="0"/>
              <a:t>に「</a:t>
            </a:r>
            <a:r>
              <a:rPr kumimoji="1" lang="en-US" altLang="ja-JP" sz="1600" smtClean="0"/>
              <a:t>012345</a:t>
            </a:r>
            <a:r>
              <a:rPr kumimoji="1" lang="ja-JP" altLang="en-US" sz="1600" smtClean="0"/>
              <a:t>」、</a:t>
            </a:r>
            <a:r>
              <a:rPr kumimoji="1" lang="en-US" altLang="ja-JP" sz="1600" smtClean="0"/>
              <a:t>C5</a:t>
            </a:r>
            <a:r>
              <a:rPr kumimoji="1" lang="ja-JP" altLang="en-US" sz="1600" smtClean="0"/>
              <a:t>に「</a:t>
            </a:r>
            <a:r>
              <a:rPr kumimoji="1" lang="en-US" altLang="ja-JP" sz="1600" smtClean="0"/>
              <a:t>4</a:t>
            </a:r>
            <a:r>
              <a:rPr kumimoji="1" lang="ja-JP" altLang="en-US" sz="1600" smtClean="0"/>
              <a:t>」、</a:t>
            </a:r>
            <a:r>
              <a:rPr kumimoji="1" lang="en-US" altLang="ja-JP" sz="1600" smtClean="0"/>
              <a:t>D5</a:t>
            </a:r>
            <a:r>
              <a:rPr kumimoji="1" lang="ja-JP" altLang="en-US" sz="1600" smtClean="0"/>
              <a:t>に「</a:t>
            </a:r>
            <a:r>
              <a:rPr lang="ja-JP" altLang="en-US" sz="1600" smtClean="0"/>
              <a:t>人</a:t>
            </a:r>
            <a:r>
              <a:rPr lang="en-US" altLang="ja-JP" sz="1600" smtClean="0"/>
              <a:t>/</a:t>
            </a:r>
            <a:r>
              <a:rPr lang="ja-JP" altLang="en-US" sz="1600" smtClean="0"/>
              <a:t>時</a:t>
            </a:r>
            <a:r>
              <a:rPr kumimoji="1" lang="ja-JP" altLang="en-US" sz="1600" smtClean="0"/>
              <a:t>」、</a:t>
            </a:r>
            <a:r>
              <a:rPr kumimoji="1" lang="en-US" altLang="ja-JP" sz="1600" smtClean="0"/>
              <a:t>E5</a:t>
            </a:r>
            <a:r>
              <a:rPr kumimoji="1" lang="ja-JP" altLang="en-US" sz="1600" smtClean="0"/>
              <a:t>に「</a:t>
            </a:r>
            <a:r>
              <a:rPr kumimoji="1" lang="en-US" altLang="ja-JP" sz="1600" smtClean="0"/>
              <a:t>1,800</a:t>
            </a:r>
            <a:r>
              <a:rPr kumimoji="1" lang="ja-JP" altLang="en-US" sz="1600" smtClean="0"/>
              <a:t>」、</a:t>
            </a:r>
            <a:endParaRPr kumimoji="1" lang="en-US" altLang="ja-JP" sz="1600" smtClean="0"/>
          </a:p>
          <a:p>
            <a:r>
              <a:rPr kumimoji="1" lang="en-US" altLang="ja-JP" sz="1600" smtClean="0"/>
              <a:t>F5</a:t>
            </a:r>
            <a:r>
              <a:rPr kumimoji="1" lang="ja-JP" altLang="en-US" sz="1600" smtClean="0"/>
              <a:t>に「</a:t>
            </a:r>
            <a:r>
              <a:rPr kumimoji="1" lang="en-US" altLang="ja-JP" sz="1600" smtClean="0"/>
              <a:t>=C5*E5</a:t>
            </a:r>
            <a:r>
              <a:rPr kumimoji="1" lang="ja-JP" altLang="en-US" sz="1600" smtClean="0"/>
              <a:t>」と入力</a:t>
            </a:r>
            <a:endParaRPr kumimoji="1" lang="ja-JP" altLang="en-US" sz="1600"/>
          </a:p>
        </p:txBody>
      </p:sp>
      <p:sp>
        <p:nvSpPr>
          <p:cNvPr id="21" name="正方形/長方形 20"/>
          <p:cNvSpPr/>
          <p:nvPr/>
        </p:nvSpPr>
        <p:spPr>
          <a:xfrm>
            <a:off x="1857356" y="5389359"/>
            <a:ext cx="6696000" cy="584775"/>
          </a:xfrm>
          <a:prstGeom prst="rect">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1600" smtClean="0"/>
              <a:t>セル</a:t>
            </a:r>
            <a:r>
              <a:rPr kumimoji="1" lang="en-US" altLang="ja-JP" sz="1600" smtClean="0"/>
              <a:t>B6</a:t>
            </a:r>
            <a:r>
              <a:rPr kumimoji="1" lang="ja-JP" altLang="en-US" sz="1600" smtClean="0"/>
              <a:t>に「</a:t>
            </a:r>
            <a:r>
              <a:rPr lang="en-US" altLang="ja-JP" sz="1600" smtClean="0"/>
              <a:t>003ABCpin</a:t>
            </a:r>
            <a:r>
              <a:rPr kumimoji="1" lang="ja-JP" altLang="en-US" sz="1600" smtClean="0"/>
              <a:t>」、</a:t>
            </a:r>
            <a:r>
              <a:rPr kumimoji="1" lang="en-US" altLang="ja-JP" sz="1600" smtClean="0"/>
              <a:t>C6</a:t>
            </a:r>
            <a:r>
              <a:rPr kumimoji="1" lang="ja-JP" altLang="en-US" sz="1600" smtClean="0"/>
              <a:t>に「</a:t>
            </a:r>
            <a:r>
              <a:rPr kumimoji="1" lang="en-US" altLang="ja-JP" sz="1600" smtClean="0"/>
              <a:t>-20</a:t>
            </a:r>
            <a:r>
              <a:rPr kumimoji="1" lang="ja-JP" altLang="en-US" sz="1600" smtClean="0"/>
              <a:t>」、</a:t>
            </a:r>
            <a:r>
              <a:rPr kumimoji="1" lang="en-US" altLang="ja-JP" sz="1600" smtClean="0"/>
              <a:t>D6</a:t>
            </a:r>
            <a:r>
              <a:rPr kumimoji="1" lang="ja-JP" altLang="en-US" sz="1600" smtClean="0"/>
              <a:t>に「</a:t>
            </a:r>
            <a:r>
              <a:rPr kumimoji="1" lang="en-US" altLang="ja-JP" sz="1600" smtClean="0"/>
              <a:t>Lot</a:t>
            </a:r>
            <a:r>
              <a:rPr kumimoji="1" lang="ja-JP" altLang="en-US" sz="1600" smtClean="0"/>
              <a:t>」、</a:t>
            </a:r>
            <a:r>
              <a:rPr kumimoji="1" lang="en-US" altLang="ja-JP" sz="1600" smtClean="0"/>
              <a:t>E6</a:t>
            </a:r>
            <a:r>
              <a:rPr kumimoji="1" lang="ja-JP" altLang="en-US" sz="1600" smtClean="0"/>
              <a:t>に「</a:t>
            </a:r>
            <a:r>
              <a:rPr kumimoji="1" lang="en-US" altLang="ja-JP" sz="1600" smtClean="0"/>
              <a:t>400.55</a:t>
            </a:r>
            <a:r>
              <a:rPr kumimoji="1" lang="ja-JP" altLang="en-US" sz="1600" smtClean="0"/>
              <a:t>」、</a:t>
            </a:r>
            <a:endParaRPr kumimoji="1" lang="en-US" altLang="ja-JP" sz="1600" smtClean="0"/>
          </a:p>
          <a:p>
            <a:r>
              <a:rPr kumimoji="1" lang="en-US" altLang="ja-JP" sz="1600" smtClean="0"/>
              <a:t>F6</a:t>
            </a:r>
            <a:r>
              <a:rPr kumimoji="1" lang="ja-JP" altLang="en-US" sz="1600" smtClean="0"/>
              <a:t>に「</a:t>
            </a:r>
            <a:r>
              <a:rPr kumimoji="1" lang="en-US" altLang="ja-JP" sz="1600" smtClean="0"/>
              <a:t>=C6*E6</a:t>
            </a:r>
            <a:r>
              <a:rPr kumimoji="1" lang="ja-JP" altLang="en-US" sz="1600" smtClean="0"/>
              <a:t>」と入力</a:t>
            </a:r>
            <a:endParaRPr kumimoji="1" lang="ja-JP" altLang="en-US" sz="16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ja-JP" altLang="en-US" smtClean="0"/>
              <a:t>セルへの入力（入力後）</a:t>
            </a:r>
            <a:endParaRPr kumimoji="1" lang="ja-JP" altLang="en-US"/>
          </a:p>
        </p:txBody>
      </p:sp>
      <p:pic>
        <p:nvPicPr>
          <p:cNvPr id="7" name="コンテンツ プレースホルダ 6" descr="DC033.JPG"/>
          <p:cNvPicPr>
            <a:picLocks noGrp="1" noChangeAspect="1"/>
          </p:cNvPicPr>
          <p:nvPr>
            <p:ph idx="1"/>
          </p:nvPr>
        </p:nvPicPr>
        <p:blipFill>
          <a:blip r:embed="rId3"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33</a:t>
            </a:fld>
            <a:endParaRPr kumimoji="1" lang="ja-JP" altLang="en-US"/>
          </a:p>
        </p:txBody>
      </p:sp>
      <p:sp>
        <p:nvSpPr>
          <p:cNvPr id="8" name="テキスト ボックス 7"/>
          <p:cNvSpPr txBox="1"/>
          <p:nvPr/>
        </p:nvSpPr>
        <p:spPr>
          <a:xfrm>
            <a:off x="457200" y="5765816"/>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a:t>
            </a:r>
            <a:r>
              <a:rPr lang="en-US" altLang="ja-JP" dirty="0" smtClean="0"/>
              <a:t>[</a:t>
            </a:r>
            <a:r>
              <a:rPr lang="ja-JP" altLang="en-US" dirty="0" smtClean="0"/>
              <a:t>名前を付けて保存</a:t>
            </a:r>
            <a:r>
              <a:rPr lang="en-US" altLang="ja-JP" dirty="0" smtClean="0"/>
              <a:t>]</a:t>
            </a:r>
            <a:r>
              <a:rPr lang="ja-JP" altLang="en-US" dirty="0" smtClean="0"/>
              <a:t>でドキュメントに保存してから終了させてください。</a:t>
            </a:r>
            <a:endParaRPr lang="en-US" altLang="ja-JP" dirty="0" smtClean="0"/>
          </a:p>
          <a:p>
            <a:pPr>
              <a:buClr>
                <a:schemeClr val="accent1"/>
              </a:buClr>
            </a:pPr>
            <a:r>
              <a:rPr lang="ja-JP" altLang="en-US" dirty="0" smtClean="0"/>
              <a:t>ファイル名は「</a:t>
            </a:r>
            <a:r>
              <a:rPr lang="en-US" altLang="ja-JP" dirty="0" smtClean="0"/>
              <a:t>Excel</a:t>
            </a:r>
            <a:r>
              <a:rPr lang="ja-JP" altLang="en-US" dirty="0" smtClean="0"/>
              <a:t>練習</a:t>
            </a:r>
            <a:r>
              <a:rPr lang="en-US" altLang="ja-JP" dirty="0" smtClean="0"/>
              <a:t>(</a:t>
            </a:r>
            <a:r>
              <a:rPr lang="ja-JP" altLang="en-US" dirty="0" smtClean="0"/>
              <a:t>作成者名）</a:t>
            </a:r>
            <a:r>
              <a:rPr lang="en-US" altLang="ja-JP" dirty="0" smtClean="0"/>
              <a:t>_</a:t>
            </a:r>
            <a:r>
              <a:rPr lang="en-US" altLang="ja-JP" dirty="0" smtClean="0"/>
              <a:t>2010-05-22.xls</a:t>
            </a:r>
            <a:r>
              <a:rPr lang="ja-JP" altLang="en-US" dirty="0" smtClean="0"/>
              <a:t>」としてください。（</a:t>
            </a:r>
            <a:r>
              <a:rPr lang="en-US" altLang="ja-JP" dirty="0" smtClean="0"/>
              <a:t>15</a:t>
            </a:r>
            <a:r>
              <a:rPr lang="ja-JP" altLang="en-US" dirty="0" smtClean="0"/>
              <a:t>分休憩）</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kumimoji="1" lang="ja-JP" altLang="en-US" smtClean="0"/>
              <a:t>保存したファイル名を変更して開く</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34</a:t>
            </a:fld>
            <a:endParaRPr kumimoji="1" lang="ja-JP" altLang="en-US"/>
          </a:p>
        </p:txBody>
      </p:sp>
      <p:sp>
        <p:nvSpPr>
          <p:cNvPr id="7" name="コンテンツ プレースホルダ 6"/>
          <p:cNvSpPr txBox="1">
            <a:spLocks noGrp="1"/>
          </p:cNvSpPr>
          <p:nvPr>
            <p:ph idx="1"/>
          </p:nvPr>
        </p:nvSpPr>
        <p:spPr>
          <a:xfrm>
            <a:off x="457200" y="1600200"/>
            <a:ext cx="8229600" cy="383489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休憩前にドキュメントに保存したファイル名を変更してから開いてください。</a:t>
            </a:r>
            <a:endParaRPr lang="en-US" altLang="ja-JP" dirty="0" smtClean="0"/>
          </a:p>
          <a:p>
            <a:pPr>
              <a:buClr>
                <a:schemeClr val="accent1"/>
              </a:buClr>
            </a:pPr>
            <a:r>
              <a:rPr lang="ja-JP" altLang="en-US" dirty="0" smtClean="0"/>
              <a:t>保存時のファイル名は「</a:t>
            </a:r>
            <a:r>
              <a:rPr lang="en-US" altLang="ja-JP" dirty="0" smtClean="0"/>
              <a:t>Excel</a:t>
            </a:r>
            <a:r>
              <a:rPr lang="ja-JP" altLang="en-US" dirty="0" smtClean="0"/>
              <a:t>練習</a:t>
            </a:r>
            <a:r>
              <a:rPr lang="en-US" altLang="ja-JP" dirty="0" smtClean="0"/>
              <a:t>(</a:t>
            </a:r>
            <a:r>
              <a:rPr lang="ja-JP" altLang="en-US" dirty="0" smtClean="0"/>
              <a:t>作成者名）</a:t>
            </a:r>
            <a:r>
              <a:rPr lang="en-US" altLang="ja-JP" dirty="0" smtClean="0"/>
              <a:t>_</a:t>
            </a:r>
            <a:r>
              <a:rPr lang="en-US" altLang="ja-JP" dirty="0" smtClean="0"/>
              <a:t>2010-05-22.xls</a:t>
            </a:r>
            <a:r>
              <a:rPr lang="ja-JP" altLang="en-US" dirty="0" smtClean="0"/>
              <a:t>」としてください。</a:t>
            </a:r>
            <a:endParaRPr lang="en-US" altLang="ja-JP" dirty="0" smtClean="0"/>
          </a:p>
          <a:p>
            <a:pPr>
              <a:buClr>
                <a:schemeClr val="accent1"/>
              </a:buClr>
            </a:pPr>
            <a:endParaRPr kumimoji="1" lang="en-US" altLang="ja-JP" dirty="0" smtClean="0"/>
          </a:p>
          <a:p>
            <a:pPr>
              <a:buClr>
                <a:schemeClr val="accent1"/>
              </a:buClr>
            </a:pPr>
            <a:r>
              <a:rPr kumimoji="1" lang="ja-JP" altLang="en-US" dirty="0" smtClean="0"/>
              <a:t>変更後の</a:t>
            </a:r>
            <a:r>
              <a:rPr lang="ja-JP" altLang="en-US" dirty="0" smtClean="0"/>
              <a:t>ファイル名は「</a:t>
            </a:r>
            <a:r>
              <a:rPr lang="en-US" altLang="ja-JP" dirty="0" smtClean="0"/>
              <a:t>Excel</a:t>
            </a:r>
            <a:r>
              <a:rPr lang="ja-JP" altLang="en-US" dirty="0" smtClean="0">
                <a:solidFill>
                  <a:srgbClr xmlns:mc="http://schemas.openxmlformats.org/markup-compatibility/2006" xmlns:a14="http://schemas.microsoft.com/office/drawing/2010/main" val="FF0000" mc:Ignorable=""/>
                </a:solidFill>
              </a:rPr>
              <a:t>講習</a:t>
            </a:r>
            <a:r>
              <a:rPr lang="ja-JP" altLang="en-US" dirty="0" smtClean="0"/>
              <a:t>練習</a:t>
            </a:r>
            <a:r>
              <a:rPr lang="en-US" altLang="ja-JP" dirty="0" smtClean="0"/>
              <a:t>(</a:t>
            </a:r>
            <a:r>
              <a:rPr lang="ja-JP" altLang="en-US" dirty="0" smtClean="0"/>
              <a:t>作成者名）</a:t>
            </a:r>
            <a:r>
              <a:rPr lang="en-US" altLang="ja-JP" dirty="0" smtClean="0"/>
              <a:t>_</a:t>
            </a:r>
            <a:r>
              <a:rPr lang="en-US" altLang="ja-JP" dirty="0" smtClean="0"/>
              <a:t>2010-05-22.xls</a:t>
            </a:r>
            <a:r>
              <a:rPr lang="ja-JP" altLang="en-US" dirty="0" smtClean="0"/>
              <a:t>」</a:t>
            </a:r>
            <a:endParaRPr kumimoji="1" lang="ja-JP" altLang="en-US" dirty="0"/>
          </a:p>
        </p:txBody>
      </p:sp>
      <p:sp>
        <p:nvSpPr>
          <p:cNvPr id="8" name="下矢印 7"/>
          <p:cNvSpPr/>
          <p:nvPr/>
        </p:nvSpPr>
        <p:spPr>
          <a:xfrm>
            <a:off x="4071934" y="3714752"/>
            <a:ext cx="857256" cy="64294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kumimoji="1" lang="ja-JP" altLang="en-US" smtClean="0"/>
              <a:t>ファイルを開いた状態</a:t>
            </a:r>
            <a:r>
              <a:rPr kumimoji="1" lang="en-US" altLang="ja-JP" smtClean="0"/>
              <a:t/>
            </a:r>
            <a:br>
              <a:rPr kumimoji="1" lang="en-US" altLang="ja-JP" smtClean="0"/>
            </a:br>
            <a:r>
              <a:rPr lang="ja-JP" altLang="en-US" smtClean="0"/>
              <a:t>タイトルバーにファイル名が表示</a:t>
            </a:r>
            <a:endParaRPr kumimoji="1" lang="ja-JP" altLang="en-US"/>
          </a:p>
        </p:txBody>
      </p:sp>
      <p:pic>
        <p:nvPicPr>
          <p:cNvPr id="7" name="コンテンツ プレースホルダ 6" descr="DC034.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35</a:t>
            </a:fld>
            <a:endParaRPr kumimoji="1" lang="ja-JP" altLang="en-US"/>
          </a:p>
        </p:txBody>
      </p:sp>
      <p:sp>
        <p:nvSpPr>
          <p:cNvPr id="8" name="正方形/長方形 7"/>
          <p:cNvSpPr/>
          <p:nvPr/>
        </p:nvSpPr>
        <p:spPr>
          <a:xfrm>
            <a:off x="1357290" y="1580490"/>
            <a:ext cx="2928958" cy="252000"/>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ja-JP" altLang="en-US" dirty="0" smtClean="0"/>
              <a:t>セルの書式設定は</a:t>
            </a:r>
            <a:r>
              <a:rPr kumimoji="1" lang="en-US" altLang="ja-JP" dirty="0" smtClean="0"/>
              <a:t>3</a:t>
            </a:r>
            <a:r>
              <a:rPr kumimoji="1" lang="ja-JP" altLang="en-US" dirty="0" smtClean="0"/>
              <a:t>通り</a:t>
            </a:r>
            <a:endParaRPr kumimoji="1" lang="ja-JP" altLang="en-US" dirty="0"/>
          </a:p>
        </p:txBody>
      </p:sp>
      <p:sp>
        <p:nvSpPr>
          <p:cNvPr id="13" name="テキスト プレースホルダ 12"/>
          <p:cNvSpPr>
            <a:spLocks noGrp="1"/>
          </p:cNvSpPr>
          <p:nvPr>
            <p:ph type="body" idx="1"/>
          </p:nvPr>
        </p:nvSpPr>
        <p:spPr/>
        <p:style>
          <a:lnRef idx="1">
            <a:schemeClr val="accent3"/>
          </a:lnRef>
          <a:fillRef idx="3">
            <a:schemeClr val="accent3"/>
          </a:fillRef>
          <a:effectRef idx="2">
            <a:schemeClr val="accent3"/>
          </a:effectRef>
          <a:fontRef idx="minor">
            <a:schemeClr val="lt1"/>
          </a:fontRef>
        </p:style>
        <p:txBody>
          <a:bodyPr/>
          <a:lstStyle/>
          <a:p>
            <a:r>
              <a:rPr kumimoji="1" lang="ja-JP" altLang="en-US" dirty="0" smtClean="0"/>
              <a:t>①ツールバーの書式設定</a:t>
            </a:r>
            <a:endParaRPr kumimoji="1" lang="ja-JP" altLang="en-US" dirty="0"/>
          </a:p>
        </p:txBody>
      </p:sp>
      <p:pic>
        <p:nvPicPr>
          <p:cNvPr id="11" name="コンテンツ プレースホルダ 10" descr="DC036.JPG"/>
          <p:cNvPicPr>
            <a:picLocks noGrp="1" noChangeAspect="1"/>
          </p:cNvPicPr>
          <p:nvPr>
            <p:ph sz="half" idx="2"/>
          </p:nvPr>
        </p:nvPicPr>
        <p:blipFill>
          <a:blip r:embed="rId2" cstate="print"/>
          <a:stretch>
            <a:fillRect/>
          </a:stretch>
        </p:blipFill>
        <p:spPr>
          <a:xfrm>
            <a:off x="457200" y="2728300"/>
            <a:ext cx="4040188" cy="2844437"/>
          </a:xfrm>
        </p:spPr>
      </p:pic>
      <p:sp>
        <p:nvSpPr>
          <p:cNvPr id="14" name="テキスト プレースホルダ 13"/>
          <p:cNvSpPr>
            <a:spLocks noGrp="1"/>
          </p:cNvSpPr>
          <p:nvPr>
            <p:ph type="body" sz="quarter" idx="3"/>
          </p:nvPr>
        </p:nvSpPr>
        <p:spPr/>
        <p:style>
          <a:lnRef idx="1">
            <a:schemeClr val="accent3"/>
          </a:lnRef>
          <a:fillRef idx="3">
            <a:schemeClr val="accent3"/>
          </a:fillRef>
          <a:effectRef idx="2">
            <a:schemeClr val="accent3"/>
          </a:effectRef>
          <a:fontRef idx="minor">
            <a:schemeClr val="lt1"/>
          </a:fontRef>
        </p:style>
        <p:txBody>
          <a:bodyPr>
            <a:normAutofit/>
          </a:bodyPr>
          <a:lstStyle/>
          <a:p>
            <a:r>
              <a:rPr kumimoji="1" lang="ja-JP" altLang="en-US" dirty="0" smtClean="0"/>
              <a:t>②セルの書式設定</a:t>
            </a:r>
            <a:endParaRPr kumimoji="1" lang="ja-JP" altLang="en-US" dirty="0"/>
          </a:p>
        </p:txBody>
      </p:sp>
      <p:pic>
        <p:nvPicPr>
          <p:cNvPr id="12" name="コンテンツ プレースホルダ 11" descr="DC035.JPG"/>
          <p:cNvPicPr>
            <a:picLocks noGrp="1" noChangeAspect="1"/>
          </p:cNvPicPr>
          <p:nvPr>
            <p:ph sz="quarter" idx="4"/>
          </p:nvPr>
        </p:nvPicPr>
        <p:blipFill>
          <a:blip r:embed="rId3" cstate="print"/>
          <a:stretch>
            <a:fillRect/>
          </a:stretch>
        </p:blipFill>
        <p:spPr>
          <a:xfrm>
            <a:off x="4645025" y="2727741"/>
            <a:ext cx="4041775" cy="2845555"/>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36</a:t>
            </a:fld>
            <a:endParaRPr kumimoji="1" lang="ja-JP" altLang="en-US" dirty="0"/>
          </a:p>
        </p:txBody>
      </p:sp>
      <p:sp>
        <p:nvSpPr>
          <p:cNvPr id="15" name="正方形/長方形 14"/>
          <p:cNvSpPr/>
          <p:nvPr/>
        </p:nvSpPr>
        <p:spPr>
          <a:xfrm>
            <a:off x="464108" y="3062932"/>
            <a:ext cx="3000396" cy="142876"/>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MigiClick.gif"/>
          <p:cNvPicPr>
            <a:picLocks noChangeAspect="1"/>
          </p:cNvPicPr>
          <p:nvPr/>
        </p:nvPicPr>
        <p:blipFill>
          <a:blip r:embed="rId4" cstate="print"/>
          <a:stretch>
            <a:fillRect/>
          </a:stretch>
        </p:blipFill>
        <p:spPr>
          <a:xfrm>
            <a:off x="4643438" y="3571876"/>
            <a:ext cx="304800" cy="304800"/>
          </a:xfrm>
          <a:prstGeom prst="rect">
            <a:avLst/>
          </a:prstGeom>
        </p:spPr>
      </p:pic>
      <p:sp>
        <p:nvSpPr>
          <p:cNvPr id="17" name="正方形/長方形 16"/>
          <p:cNvSpPr/>
          <p:nvPr/>
        </p:nvSpPr>
        <p:spPr>
          <a:xfrm>
            <a:off x="4929190" y="4473936"/>
            <a:ext cx="928694" cy="108000"/>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57200" y="5715016"/>
            <a:ext cx="82296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dirty="0" smtClean="0"/>
              <a:t>③メニューバーの</a:t>
            </a:r>
            <a:r>
              <a:rPr kumimoji="1" lang="en-US" altLang="ja-JP" dirty="0" smtClean="0"/>
              <a:t>[</a:t>
            </a:r>
            <a:r>
              <a:rPr kumimoji="1" lang="ja-JP" altLang="en-US" dirty="0" smtClean="0"/>
              <a:t>書式</a:t>
            </a:r>
            <a:r>
              <a:rPr kumimoji="1" lang="en-US" altLang="ja-JP" dirty="0" smtClean="0"/>
              <a:t>]</a:t>
            </a:r>
            <a:r>
              <a:rPr kumimoji="1" lang="ja-JP" altLang="en-US" dirty="0" smtClean="0"/>
              <a:t>から「セル」、「行」、「列」、「シート」等の書式変更ができる</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kumimoji="1" lang="en-US" altLang="ja-JP" smtClean="0"/>
              <a:t>[</a:t>
            </a:r>
            <a:r>
              <a:rPr kumimoji="1" lang="ja-JP" altLang="en-US" smtClean="0"/>
              <a:t>セルの書式設定</a:t>
            </a:r>
            <a:r>
              <a:rPr kumimoji="1" lang="en-US" altLang="ja-JP" smtClean="0"/>
              <a:t>]</a:t>
            </a:r>
            <a:r>
              <a:rPr kumimoji="1" lang="ja-JP" altLang="en-US" smtClean="0"/>
              <a:t>の</a:t>
            </a:r>
            <a:r>
              <a:rPr kumimoji="1" lang="en-US" altLang="ja-JP" smtClean="0"/>
              <a:t>[</a:t>
            </a:r>
            <a:r>
              <a:rPr kumimoji="1" lang="ja-JP" altLang="en-US" smtClean="0"/>
              <a:t>表示形式</a:t>
            </a:r>
            <a:r>
              <a:rPr kumimoji="1" lang="en-US" altLang="ja-JP" smtClean="0"/>
              <a:t>]</a:t>
            </a:r>
            <a:r>
              <a:rPr kumimoji="1" lang="ja-JP" altLang="en-US" smtClean="0"/>
              <a:t>タブ</a:t>
            </a:r>
            <a:endParaRPr kumimoji="1" lang="ja-JP" altLang="en-US"/>
          </a:p>
        </p:txBody>
      </p:sp>
      <p:pic>
        <p:nvPicPr>
          <p:cNvPr id="12" name="コンテンツ プレースホルダ 11" descr="DC037.JPG"/>
          <p:cNvPicPr>
            <a:picLocks noGrp="1" noChangeAspect="1"/>
          </p:cNvPicPr>
          <p:nvPr>
            <p:ph idx="1"/>
          </p:nvPr>
        </p:nvPicPr>
        <p:blipFill>
          <a:blip r:embed="rId2" cstate="print"/>
          <a:stretch>
            <a:fillRect/>
          </a:stretch>
        </p:blipFill>
        <p:spPr>
          <a:xfrm>
            <a:off x="500034" y="2029619"/>
            <a:ext cx="3790950" cy="3667125"/>
          </a:xfrm>
        </p:spPr>
      </p:pic>
      <p:sp>
        <p:nvSpPr>
          <p:cNvPr id="7" name="日付プレースホルダ 6"/>
          <p:cNvSpPr>
            <a:spLocks noGrp="1"/>
          </p:cNvSpPr>
          <p:nvPr>
            <p:ph type="dt" sz="half" idx="10"/>
          </p:nvPr>
        </p:nvSpPr>
        <p:spPr/>
        <p:txBody>
          <a:bodyPr/>
          <a:lstStyle/>
          <a:p>
            <a:fld id="{12B77CA7-FE7E-4ECC-8049-014465A3B9F9}" type="datetime1">
              <a:rPr kumimoji="1" lang="ja-JP" altLang="en-US" smtClean="0"/>
              <a:pPr/>
              <a:t>2010/5/20</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SystemKOMACO</a:t>
            </a:r>
            <a:endParaRPr kumimoji="1" lang="ja-JP" altLang="en-US"/>
          </a:p>
        </p:txBody>
      </p:sp>
      <p:sp>
        <p:nvSpPr>
          <p:cNvPr id="9" name="スライド番号プレースホルダ 8"/>
          <p:cNvSpPr>
            <a:spLocks noGrp="1"/>
          </p:cNvSpPr>
          <p:nvPr>
            <p:ph type="sldNum" sz="quarter" idx="12"/>
          </p:nvPr>
        </p:nvSpPr>
        <p:spPr/>
        <p:txBody>
          <a:bodyPr/>
          <a:lstStyle/>
          <a:p>
            <a:fld id="{43CFFF46-6ED2-40D1-9B87-CB0CF36986B0}" type="slidenum">
              <a:rPr kumimoji="1" lang="ja-JP" altLang="en-US" smtClean="0"/>
              <a:pPr/>
              <a:t>37</a:t>
            </a:fld>
            <a:endParaRPr kumimoji="1" lang="ja-JP" altLang="en-US"/>
          </a:p>
        </p:txBody>
      </p:sp>
      <p:sp>
        <p:nvSpPr>
          <p:cNvPr id="13" name="テキスト ボックス 12"/>
          <p:cNvSpPr txBox="1"/>
          <p:nvPr/>
        </p:nvSpPr>
        <p:spPr>
          <a:xfrm>
            <a:off x="4582796" y="2000240"/>
            <a:ext cx="4284000" cy="409342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sz="2000" dirty="0" smtClean="0"/>
              <a:t>　セルに入力されたデータにより、表示形式はさまざまに変わる。</a:t>
            </a:r>
            <a:endParaRPr kumimoji="1" lang="en-US" altLang="ja-JP" sz="2000" dirty="0" smtClean="0"/>
          </a:p>
          <a:p>
            <a:r>
              <a:rPr lang="ja-JP" altLang="en-US" sz="2000" dirty="0" smtClean="0"/>
              <a:t>　データを入力した人間とそれを解釈するコンピュータでは理解が異なることがある。</a:t>
            </a:r>
            <a:endParaRPr lang="en-US" altLang="ja-JP" sz="2000" dirty="0" smtClean="0"/>
          </a:p>
          <a:p>
            <a:r>
              <a:rPr kumimoji="1" lang="ja-JP" altLang="en-US" sz="2000" dirty="0" smtClean="0"/>
              <a:t>　人間が期待するデータの表示にする機能が</a:t>
            </a:r>
            <a:r>
              <a:rPr kumimoji="1" lang="en-US" altLang="ja-JP" sz="2000" dirty="0" smtClean="0"/>
              <a:t>[</a:t>
            </a:r>
            <a:r>
              <a:rPr kumimoji="1" lang="ja-JP" altLang="en-US" sz="2000" dirty="0" smtClean="0"/>
              <a:t>表示形式</a:t>
            </a:r>
            <a:r>
              <a:rPr kumimoji="1" lang="en-US" altLang="ja-JP" sz="2000" dirty="0" smtClean="0"/>
              <a:t>]</a:t>
            </a:r>
            <a:r>
              <a:rPr kumimoji="1" lang="ja-JP" altLang="en-US" sz="2000" dirty="0" smtClean="0"/>
              <a:t>の設定である。</a:t>
            </a:r>
            <a:endParaRPr kumimoji="1" lang="en-US" altLang="ja-JP" sz="2000" dirty="0" smtClean="0"/>
          </a:p>
          <a:p>
            <a:r>
              <a:rPr lang="ja-JP" altLang="en-US" sz="2000" dirty="0" smtClean="0"/>
              <a:t>　日付や時間の表示がおかしかったり、数式の計算ができない場合の原因のひとつである。</a:t>
            </a:r>
            <a:endParaRPr kumimoji="1" lang="en-US" altLang="ja-JP" sz="2000" dirty="0" smtClean="0"/>
          </a:p>
          <a:p>
            <a:r>
              <a:rPr lang="ja-JP" altLang="en-US" sz="2000" dirty="0" smtClean="0"/>
              <a:t>　また、表示形式にない表示形式を後から追加（作成）することができる。</a:t>
            </a:r>
            <a:endParaRPr lang="en-US" altLang="ja-JP" sz="2000" dirty="0" smtClean="0"/>
          </a:p>
          <a:p>
            <a:r>
              <a:rPr lang="ja-JP" altLang="en-US" sz="2000" dirty="0" smtClean="0"/>
              <a:t>それが、「ユーザー定義」である。</a:t>
            </a:r>
            <a:endParaRPr kumimoji="1" lang="ja-JP" altLang="en-US" sz="2000"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en-US" altLang="ja-JP" smtClean="0"/>
              <a:t>[</a:t>
            </a:r>
            <a:r>
              <a:rPr kumimoji="1" lang="ja-JP" altLang="en-US" smtClean="0"/>
              <a:t>表示形式</a:t>
            </a:r>
            <a:r>
              <a:rPr kumimoji="1" lang="en-US" altLang="ja-JP" smtClean="0"/>
              <a:t>]</a:t>
            </a:r>
            <a:r>
              <a:rPr kumimoji="1" lang="ja-JP" altLang="en-US" smtClean="0"/>
              <a:t>タブのユーザー定義</a:t>
            </a:r>
            <a:endParaRPr kumimoji="1" lang="ja-JP" altLang="en-US"/>
          </a:p>
        </p:txBody>
      </p:sp>
      <p:pic>
        <p:nvPicPr>
          <p:cNvPr id="7" name="コンテンツ プレースホルダ 6" descr="DC038.JPG"/>
          <p:cNvPicPr>
            <a:picLocks noGrp="1" noChangeAspect="1"/>
          </p:cNvPicPr>
          <p:nvPr>
            <p:ph idx="1"/>
          </p:nvPr>
        </p:nvPicPr>
        <p:blipFill>
          <a:blip r:embed="rId3" cstate="print"/>
          <a:stretch>
            <a:fillRect/>
          </a:stretch>
        </p:blipFill>
        <p:spPr>
          <a:xfrm>
            <a:off x="457200" y="1741199"/>
            <a:ext cx="8229600" cy="4243964"/>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38</a:t>
            </a:fld>
            <a:endParaRPr kumimoji="1" lang="ja-JP" altLang="en-US"/>
          </a:p>
        </p:txBody>
      </p:sp>
      <p:sp>
        <p:nvSpPr>
          <p:cNvPr id="8" name="テキスト ボックス 7"/>
          <p:cNvSpPr txBox="1"/>
          <p:nvPr/>
        </p:nvSpPr>
        <p:spPr>
          <a:xfrm>
            <a:off x="457200" y="5755656"/>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smtClean="0"/>
              <a:t>練習　セル</a:t>
            </a:r>
            <a:r>
              <a:rPr lang="en-US" altLang="ja-JP" smtClean="0"/>
              <a:t>F1</a:t>
            </a:r>
            <a:r>
              <a:rPr lang="ja-JP" altLang="en-US" smtClean="0"/>
              <a:t>を右クリックし、</a:t>
            </a:r>
            <a:r>
              <a:rPr lang="en-US" altLang="ja-JP" smtClean="0"/>
              <a:t>[</a:t>
            </a:r>
            <a:r>
              <a:rPr lang="ja-JP" altLang="en-US" smtClean="0"/>
              <a:t>セルの書式設定</a:t>
            </a:r>
            <a:r>
              <a:rPr lang="en-US" altLang="ja-JP" smtClean="0"/>
              <a:t>]</a:t>
            </a:r>
            <a:r>
              <a:rPr lang="ja-JP" altLang="en-US" smtClean="0"/>
              <a:t>を開き、</a:t>
            </a:r>
            <a:r>
              <a:rPr lang="en-US" altLang="ja-JP" smtClean="0"/>
              <a:t>[</a:t>
            </a:r>
            <a:r>
              <a:rPr lang="ja-JP" altLang="en-US" smtClean="0"/>
              <a:t>表示形式</a:t>
            </a:r>
            <a:r>
              <a:rPr lang="en-US" altLang="ja-JP" smtClean="0"/>
              <a:t>]</a:t>
            </a:r>
            <a:r>
              <a:rPr lang="ja-JP" altLang="en-US" smtClean="0"/>
              <a:t>タブの「分類」項目の各項目を選び、「サンプル」がどのように表示されるか確認してください。</a:t>
            </a: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ja-JP" altLang="en-US" smtClean="0"/>
              <a:t>すぐ使えるユーザー定義</a:t>
            </a:r>
            <a:endParaRPr kumimoji="1" lang="ja-JP" altLang="en-US"/>
          </a:p>
        </p:txBody>
      </p:sp>
      <p:graphicFrame>
        <p:nvGraphicFramePr>
          <p:cNvPr id="7" name="コンテンツ プレースホルダ 6"/>
          <p:cNvGraphicFramePr>
            <a:graphicFrameLocks noGrp="1"/>
          </p:cNvGraphicFramePr>
          <p:nvPr>
            <p:ph idx="1"/>
          </p:nvPr>
        </p:nvGraphicFramePr>
        <p:xfrm>
          <a:off x="457200" y="1600200"/>
          <a:ext cx="8229600" cy="33375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kumimoji="1" lang="ja-JP" altLang="en-US" dirty="0" smtClean="0"/>
                        <a:t>組み込み表示形式</a:t>
                      </a:r>
                      <a:endParaRPr kumimoji="1" lang="ja-JP" altLang="en-US" dirty="0"/>
                    </a:p>
                  </a:txBody>
                  <a:tcPr/>
                </a:tc>
                <a:tc>
                  <a:txBody>
                    <a:bodyPr/>
                    <a:lstStyle/>
                    <a:p>
                      <a:r>
                        <a:rPr kumimoji="1" lang="ja-JP" altLang="en-US" smtClean="0"/>
                        <a:t>新しい表示形式</a:t>
                      </a:r>
                      <a:endParaRPr kumimoji="1" lang="ja-JP" altLang="en-US"/>
                    </a:p>
                  </a:txBody>
                  <a:tcPr/>
                </a:tc>
                <a:tc>
                  <a:txBody>
                    <a:bodyPr/>
                    <a:lstStyle/>
                    <a:p>
                      <a:r>
                        <a:rPr kumimoji="1" lang="ja-JP" altLang="en-US" smtClean="0"/>
                        <a:t>元の表示のされ方</a:t>
                      </a:r>
                      <a:endParaRPr kumimoji="1" lang="ja-JP" altLang="en-US"/>
                    </a:p>
                  </a:txBody>
                  <a:tcPr/>
                </a:tc>
                <a:tc>
                  <a:txBody>
                    <a:bodyPr/>
                    <a:lstStyle/>
                    <a:p>
                      <a:r>
                        <a:rPr kumimoji="1" lang="ja-JP" altLang="en-US" smtClean="0"/>
                        <a:t>新表示のされ方</a:t>
                      </a:r>
                      <a:endParaRPr kumimoji="1" lang="ja-JP" altLang="en-US"/>
                    </a:p>
                  </a:txBody>
                  <a:tcPr/>
                </a:tc>
              </a:tr>
              <a:tr h="370840">
                <a:tc>
                  <a:txBody>
                    <a:bodyPr/>
                    <a:lstStyle/>
                    <a:p>
                      <a:pPr algn="ctr"/>
                      <a:r>
                        <a:rPr kumimoji="1" lang="en-US" altLang="ja-JP" smtClean="0"/>
                        <a:t>#,##0</a:t>
                      </a:r>
                      <a:endParaRPr kumimoji="1" lang="ja-JP" altLang="en-US"/>
                    </a:p>
                  </a:txBody>
                  <a:tcPr anchor="ctr"/>
                </a:tc>
                <a:tc>
                  <a:txBody>
                    <a:bodyPr/>
                    <a:lstStyle/>
                    <a:p>
                      <a:pPr algn="ctr"/>
                      <a:r>
                        <a:rPr kumimoji="1" lang="en-US" altLang="ja-JP" smtClean="0"/>
                        <a:t>“0”#,##0</a:t>
                      </a:r>
                      <a:endParaRPr kumimoji="1" lang="ja-JP" altLang="en-US"/>
                    </a:p>
                  </a:txBody>
                  <a:tcPr anchor="ctr"/>
                </a:tc>
                <a:tc>
                  <a:txBody>
                    <a:bodyPr/>
                    <a:lstStyle/>
                    <a:p>
                      <a:pPr algn="ctr"/>
                      <a:r>
                        <a:rPr kumimoji="1" lang="en-US" altLang="ja-JP" smtClean="0"/>
                        <a:t>12,345</a:t>
                      </a:r>
                      <a:endParaRPr kumimoji="1" lang="ja-JP" altLang="en-US"/>
                    </a:p>
                  </a:txBody>
                  <a:tcPr anchor="ctr"/>
                </a:tc>
                <a:tc>
                  <a:txBody>
                    <a:bodyPr/>
                    <a:lstStyle/>
                    <a:p>
                      <a:pPr algn="ctr"/>
                      <a:r>
                        <a:rPr kumimoji="1" lang="en-US" altLang="ja-JP" smtClean="0"/>
                        <a:t>012,345</a:t>
                      </a:r>
                      <a:endParaRPr kumimoji="1" lang="ja-JP" altLang="en-US"/>
                    </a:p>
                  </a:txBody>
                  <a:tcPr anchor="ctr"/>
                </a:tc>
              </a:tr>
              <a:tr h="370840">
                <a:tc>
                  <a:txBody>
                    <a:bodyPr/>
                    <a:lstStyle/>
                    <a:p>
                      <a:pPr algn="ctr"/>
                      <a:r>
                        <a:rPr kumimoji="1" lang="en-US" altLang="ja-JP" smtClean="0"/>
                        <a:t>yyyy/m/d</a:t>
                      </a:r>
                      <a:endParaRPr kumimoji="1" lang="ja-JP" altLang="en-US"/>
                    </a:p>
                  </a:txBody>
                  <a:tcPr anchor="ctr"/>
                </a:tc>
                <a:tc>
                  <a:txBody>
                    <a:bodyPr/>
                    <a:lstStyle/>
                    <a:p>
                      <a:pPr algn="ctr"/>
                      <a:r>
                        <a:rPr kumimoji="1" lang="en-US" altLang="ja-JP" dirty="0" err="1" smtClean="0"/>
                        <a:t>yyyy</a:t>
                      </a:r>
                      <a:r>
                        <a:rPr kumimoji="1" lang="en-US" altLang="ja-JP" dirty="0" smtClean="0"/>
                        <a:t>/mm/</a:t>
                      </a:r>
                      <a:r>
                        <a:rPr kumimoji="1" lang="en-US" altLang="ja-JP" dirty="0" err="1" smtClean="0"/>
                        <a:t>dd</a:t>
                      </a:r>
                      <a:endParaRPr kumimoji="1" lang="ja-JP" altLang="en-US" dirty="0"/>
                    </a:p>
                  </a:txBody>
                  <a:tcPr anchor="ctr"/>
                </a:tc>
                <a:tc>
                  <a:txBody>
                    <a:bodyPr/>
                    <a:lstStyle/>
                    <a:p>
                      <a:pPr algn="ctr"/>
                      <a:r>
                        <a:rPr kumimoji="1" lang="en-US" altLang="ja-JP" smtClean="0"/>
                        <a:t>2010/3/1</a:t>
                      </a:r>
                      <a:endParaRPr kumimoji="1" lang="ja-JP" altLang="en-US"/>
                    </a:p>
                  </a:txBody>
                  <a:tcPr anchor="ctr"/>
                </a:tc>
                <a:tc>
                  <a:txBody>
                    <a:bodyPr/>
                    <a:lstStyle/>
                    <a:p>
                      <a:pPr algn="ctr"/>
                      <a:r>
                        <a:rPr kumimoji="1" lang="en-US" altLang="ja-JP" smtClean="0"/>
                        <a:t>2010/03/01</a:t>
                      </a:r>
                      <a:endParaRPr kumimoji="1" lang="ja-JP" altLang="en-US"/>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yyyy/m/d</a:t>
                      </a:r>
                      <a:endParaRPr kumimoji="1" lang="ja-JP"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yyyy/m/d(aaa)</a:t>
                      </a:r>
                      <a:endParaRPr kumimoji="1" lang="ja-JP" altLang="en-US" smtClean="0"/>
                    </a:p>
                  </a:txBody>
                  <a:tcPr anchor="ctr"/>
                </a:tc>
                <a:tc>
                  <a:txBody>
                    <a:bodyPr/>
                    <a:lstStyle/>
                    <a:p>
                      <a:pPr algn="ctr"/>
                      <a:r>
                        <a:rPr kumimoji="1" lang="en-US" altLang="ja-JP" smtClean="0"/>
                        <a:t>2010/3/1</a:t>
                      </a:r>
                      <a:endParaRPr kumimoji="1" lang="ja-JP" altLang="en-US"/>
                    </a:p>
                  </a:txBody>
                  <a:tcPr anchor="ctr"/>
                </a:tc>
                <a:tc>
                  <a:txBody>
                    <a:bodyPr/>
                    <a:lstStyle/>
                    <a:p>
                      <a:pPr algn="ctr"/>
                      <a:r>
                        <a:rPr kumimoji="1" lang="en-US" altLang="ja-JP" smtClean="0"/>
                        <a:t>2010/3/1</a:t>
                      </a:r>
                      <a:r>
                        <a:rPr kumimoji="1" lang="ja-JP" altLang="en-US" smtClean="0"/>
                        <a:t>（月）</a:t>
                      </a:r>
                      <a:endParaRPr kumimoji="1" lang="ja-JP" altLang="en-US"/>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yyyy/m/d</a:t>
                      </a:r>
                      <a:endParaRPr kumimoji="1" lang="ja-JP"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yyyy/m/d(aaaa)</a:t>
                      </a:r>
                      <a:endParaRPr kumimoji="1" lang="ja-JP" altLang="en-US" smtClean="0"/>
                    </a:p>
                  </a:txBody>
                  <a:tcPr anchor="ctr"/>
                </a:tc>
                <a:tc>
                  <a:txBody>
                    <a:bodyPr/>
                    <a:lstStyle/>
                    <a:p>
                      <a:pPr algn="ctr"/>
                      <a:r>
                        <a:rPr kumimoji="1" lang="en-US" altLang="ja-JP" smtClean="0"/>
                        <a:t>2010/3/1</a:t>
                      </a:r>
                      <a:endParaRPr kumimoji="1" lang="ja-JP" altLang="en-US"/>
                    </a:p>
                  </a:txBody>
                  <a:tcPr anchor="ctr"/>
                </a:tc>
                <a:tc>
                  <a:txBody>
                    <a:bodyPr/>
                    <a:lstStyle/>
                    <a:p>
                      <a:pPr algn="ctr"/>
                      <a:r>
                        <a:rPr kumimoji="1" lang="en-US" altLang="ja-JP" smtClean="0"/>
                        <a:t>2010/3/1</a:t>
                      </a:r>
                      <a:r>
                        <a:rPr kumimoji="1" lang="ja-JP" altLang="en-US" smtClean="0"/>
                        <a:t>（月曜日）</a:t>
                      </a:r>
                      <a:endParaRPr kumimoji="1" lang="ja-JP" altLang="en-US"/>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yyyy/m/d</a:t>
                      </a:r>
                      <a:endParaRPr kumimoji="1" lang="ja-JP"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aaaa</a:t>
                      </a:r>
                      <a:endParaRPr kumimoji="1" lang="ja-JP" altLang="en-US" smtClean="0"/>
                    </a:p>
                  </a:txBody>
                  <a:tcPr anchor="ctr"/>
                </a:tc>
                <a:tc>
                  <a:txBody>
                    <a:bodyPr/>
                    <a:lstStyle/>
                    <a:p>
                      <a:pPr algn="ctr"/>
                      <a:r>
                        <a:rPr kumimoji="1" lang="en-US" altLang="ja-JP" smtClean="0"/>
                        <a:t>2010/3/1</a:t>
                      </a:r>
                      <a:endParaRPr kumimoji="1" lang="ja-JP" altLang="en-US"/>
                    </a:p>
                  </a:txBody>
                  <a:tcPr anchor="ctr"/>
                </a:tc>
                <a:tc>
                  <a:txBody>
                    <a:bodyPr/>
                    <a:lstStyle/>
                    <a:p>
                      <a:pPr algn="ctr"/>
                      <a:r>
                        <a:rPr kumimoji="1" lang="ja-JP" altLang="en-US" smtClean="0"/>
                        <a:t>月曜日</a:t>
                      </a:r>
                      <a:endParaRPr kumimoji="1" lang="ja-JP" altLang="en-US"/>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yyyy/m/d</a:t>
                      </a:r>
                      <a:endParaRPr kumimoji="1" lang="ja-JP"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yyyy(ge)/m/d</a:t>
                      </a:r>
                      <a:endParaRPr kumimoji="1" lang="ja-JP"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2010/3/1</a:t>
                      </a:r>
                      <a:endParaRPr kumimoji="1" lang="ja-JP" altLang="en-US"/>
                    </a:p>
                  </a:txBody>
                  <a:tcPr anchor="ctr"/>
                </a:tc>
                <a:tc>
                  <a:txBody>
                    <a:bodyPr/>
                    <a:lstStyle/>
                    <a:p>
                      <a:pPr algn="ctr"/>
                      <a:r>
                        <a:rPr kumimoji="1" lang="en-US" altLang="ja-JP" smtClean="0"/>
                        <a:t>2010</a:t>
                      </a:r>
                      <a:r>
                        <a:rPr kumimoji="1" lang="ja-JP" altLang="en-US" smtClean="0"/>
                        <a:t>（</a:t>
                      </a:r>
                      <a:r>
                        <a:rPr kumimoji="1" lang="en-US" altLang="ja-JP" smtClean="0"/>
                        <a:t>H22)/3/1</a:t>
                      </a:r>
                      <a:endParaRPr kumimoji="1" lang="ja-JP" altLang="en-US"/>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yyyy/m/d</a:t>
                      </a:r>
                      <a:endParaRPr kumimoji="1" lang="ja-JP"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yyyy(ggge)/m/d</a:t>
                      </a:r>
                      <a:endParaRPr kumimoji="1" lang="ja-JP"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2010/3/1</a:t>
                      </a:r>
                      <a:endParaRPr kumimoji="1" lang="ja-JP" altLang="en-US"/>
                    </a:p>
                  </a:txBody>
                  <a:tcPr anchor="ctr"/>
                </a:tc>
                <a:tc>
                  <a:txBody>
                    <a:bodyPr/>
                    <a:lstStyle/>
                    <a:p>
                      <a:pPr algn="ctr"/>
                      <a:r>
                        <a:rPr kumimoji="1" lang="en-US" altLang="ja-JP" smtClean="0"/>
                        <a:t>2010</a:t>
                      </a:r>
                      <a:r>
                        <a:rPr kumimoji="1" lang="ja-JP" altLang="en-US" smtClean="0"/>
                        <a:t>（平成</a:t>
                      </a:r>
                      <a:r>
                        <a:rPr kumimoji="1" lang="en-US" altLang="ja-JP" smtClean="0"/>
                        <a:t>22)/3/1</a:t>
                      </a:r>
                      <a:endParaRPr kumimoji="1" lang="ja-JP" altLang="en-US"/>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yyyy/m/d</a:t>
                      </a:r>
                      <a:endParaRPr kumimoji="1" lang="ja-JP"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mm”</a:t>
                      </a:r>
                      <a:r>
                        <a:rPr kumimoji="1" lang="ja-JP" altLang="en-US" smtClean="0"/>
                        <a:t>月</a:t>
                      </a:r>
                      <a:r>
                        <a:rPr kumimoji="1" lang="en-US" altLang="ja-JP" smtClean="0"/>
                        <a:t>”dd”</a:t>
                      </a:r>
                      <a:r>
                        <a:rPr kumimoji="1" lang="ja-JP" altLang="en-US" smtClean="0"/>
                        <a:t>日</a:t>
                      </a:r>
                      <a:r>
                        <a:rPr kumimoji="1" lang="en-US" altLang="ja-JP" smtClean="0"/>
                        <a:t>”</a:t>
                      </a:r>
                      <a:endParaRPr kumimoji="1" lang="ja-JP"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mtClean="0"/>
                        <a:t>2010/3/1</a:t>
                      </a:r>
                      <a:endParaRPr kumimoji="1" lang="ja-JP" altLang="en-US"/>
                    </a:p>
                  </a:txBody>
                  <a:tcPr anchor="ctr"/>
                </a:tc>
                <a:tc>
                  <a:txBody>
                    <a:bodyPr/>
                    <a:lstStyle/>
                    <a:p>
                      <a:pPr algn="ctr"/>
                      <a:r>
                        <a:rPr kumimoji="1" lang="en-US" altLang="ja-JP" smtClean="0"/>
                        <a:t>03</a:t>
                      </a:r>
                      <a:r>
                        <a:rPr kumimoji="1" lang="ja-JP" altLang="en-US" smtClean="0"/>
                        <a:t>月</a:t>
                      </a:r>
                      <a:r>
                        <a:rPr kumimoji="1" lang="en-US" altLang="ja-JP" smtClean="0"/>
                        <a:t>01</a:t>
                      </a:r>
                      <a:r>
                        <a:rPr kumimoji="1" lang="ja-JP" altLang="en-US" smtClean="0"/>
                        <a:t>日</a:t>
                      </a:r>
                      <a:endParaRPr kumimoji="1" lang="ja-JP" altLang="en-US"/>
                    </a:p>
                  </a:txBody>
                  <a:tcPr anchor="ctr"/>
                </a:tc>
              </a:tr>
            </a:tbl>
          </a:graphicData>
        </a:graphic>
      </p:graphicFrame>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39</a:t>
            </a:fld>
            <a:endParaRPr kumimoji="1" lang="ja-JP" altLang="en-US"/>
          </a:p>
        </p:txBody>
      </p:sp>
      <p:sp>
        <p:nvSpPr>
          <p:cNvPr id="8" name="テキスト ボックス 7"/>
          <p:cNvSpPr txBox="1"/>
          <p:nvPr/>
        </p:nvSpPr>
        <p:spPr>
          <a:xfrm>
            <a:off x="457200" y="5214950"/>
            <a:ext cx="82296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smtClean="0"/>
              <a:t>文字列で表示させる場合は、「</a:t>
            </a:r>
            <a:r>
              <a:rPr kumimoji="1" lang="en-US" altLang="ja-JP" smtClean="0"/>
              <a:t>”</a:t>
            </a:r>
            <a:r>
              <a:rPr kumimoji="1" lang="ja-JP" altLang="en-US" smtClean="0"/>
              <a:t>（ダブルコーテーション）」で囲む</a:t>
            </a: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kumimoji="1" lang="ja-JP" altLang="en-US" smtClean="0"/>
              <a:t>ファイルの名前の変更（リネーム）</a:t>
            </a:r>
            <a:r>
              <a:rPr kumimoji="1" lang="en-US" altLang="ja-JP" smtClean="0"/>
              <a:t/>
            </a:r>
            <a:br>
              <a:rPr kumimoji="1" lang="en-US" altLang="ja-JP" smtClean="0"/>
            </a:br>
            <a:r>
              <a:rPr lang="ja-JP" altLang="en-US" smtClean="0"/>
              <a:t>拡張子の削除・変更はするな</a:t>
            </a:r>
            <a:endParaRPr kumimoji="1" lang="ja-JP" altLang="en-US"/>
          </a:p>
        </p:txBody>
      </p:sp>
      <p:pic>
        <p:nvPicPr>
          <p:cNvPr id="9" name="コンテンツ プレースホルダ 8" descr="DC007.JPG"/>
          <p:cNvPicPr>
            <a:picLocks noGrp="1" noChangeAspect="1"/>
          </p:cNvPicPr>
          <p:nvPr>
            <p:ph sz="half" idx="1"/>
          </p:nvPr>
        </p:nvPicPr>
        <p:blipFill>
          <a:blip r:embed="rId2" cstate="print"/>
          <a:stretch>
            <a:fillRect/>
          </a:stretch>
        </p:blipFill>
        <p:spPr>
          <a:xfrm>
            <a:off x="457200" y="2934767"/>
            <a:ext cx="4038600" cy="1856828"/>
          </a:xfrm>
        </p:spPr>
      </p:pic>
      <p:pic>
        <p:nvPicPr>
          <p:cNvPr id="10" name="コンテンツ プレースホルダ 9" descr="DC008.JPG"/>
          <p:cNvPicPr>
            <a:picLocks noGrp="1" noChangeAspect="1"/>
          </p:cNvPicPr>
          <p:nvPr>
            <p:ph sz="half" idx="2"/>
          </p:nvPr>
        </p:nvPicPr>
        <p:blipFill>
          <a:blip r:embed="rId3" cstate="print"/>
          <a:stretch>
            <a:fillRect/>
          </a:stretch>
        </p:blipFill>
        <p:spPr>
          <a:xfrm>
            <a:off x="4648200" y="2934767"/>
            <a:ext cx="4038600" cy="1856828"/>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a:t>
            </a:fld>
            <a:endParaRPr kumimoji="1" lang="ja-JP" altLang="en-US"/>
          </a:p>
        </p:txBody>
      </p:sp>
      <p:sp>
        <p:nvSpPr>
          <p:cNvPr id="11" name="テキスト ボックス 10"/>
          <p:cNvSpPr txBox="1"/>
          <p:nvPr/>
        </p:nvSpPr>
        <p:spPr>
          <a:xfrm>
            <a:off x="500034" y="1714488"/>
            <a:ext cx="8143932"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dirty="0" smtClean="0"/>
              <a:t>ファイルの名前を変更する際、拡張子</a:t>
            </a:r>
            <a:r>
              <a:rPr kumimoji="1" lang="ja-JP" altLang="en-US" dirty="0" smtClean="0"/>
              <a:t>まで反転</a:t>
            </a:r>
            <a:r>
              <a:rPr kumimoji="1" lang="ja-JP" altLang="en-US" dirty="0" smtClean="0"/>
              <a:t>するが、拡張子を除いて名前の変更をする。もし、拡張子を削除・変更したら半角英数字で「</a:t>
            </a:r>
            <a:r>
              <a:rPr kumimoji="1" lang="en-US" altLang="ja-JP" dirty="0" smtClean="0"/>
              <a:t>.</a:t>
            </a:r>
            <a:r>
              <a:rPr kumimoji="1" lang="ja-JP" altLang="en-US" dirty="0" smtClean="0"/>
              <a:t>（</a:t>
            </a:r>
            <a:r>
              <a:rPr lang="ja-JP" altLang="en-US" dirty="0" smtClean="0"/>
              <a:t>ピリオド</a:t>
            </a:r>
            <a:r>
              <a:rPr lang="ja-JP" altLang="en-US" dirty="0" smtClean="0"/>
              <a:t>）</a:t>
            </a:r>
            <a:r>
              <a:rPr kumimoji="1" lang="ja-JP" altLang="en-US" dirty="0" smtClean="0"/>
              <a:t>」と</a:t>
            </a:r>
            <a:r>
              <a:rPr lang="ja-JP" altLang="en-US" dirty="0" smtClean="0"/>
              <a:t>「</a:t>
            </a:r>
            <a:r>
              <a:rPr lang="en-US" altLang="ja-JP" dirty="0" err="1" smtClean="0"/>
              <a:t>xls</a:t>
            </a:r>
            <a:r>
              <a:rPr lang="ja-JP" altLang="en-US" dirty="0" smtClean="0"/>
              <a:t>」と入力</a:t>
            </a:r>
            <a:endParaRPr kumimoji="1" lang="ja-JP" altLang="en-US" dirty="0"/>
          </a:p>
        </p:txBody>
      </p:sp>
      <p:sp>
        <p:nvSpPr>
          <p:cNvPr id="12" name="テキスト ボックス 11"/>
          <p:cNvSpPr txBox="1"/>
          <p:nvPr/>
        </p:nvSpPr>
        <p:spPr>
          <a:xfrm>
            <a:off x="500034" y="5286388"/>
            <a:ext cx="8072494"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dirty="0" smtClean="0"/>
              <a:t>拡張子は、ファイルの形式を示すもの。正しい拡張子でないと、</a:t>
            </a:r>
            <a:r>
              <a:rPr kumimoji="1" lang="ja-JP" altLang="en-US" dirty="0" smtClean="0"/>
              <a:t>ファイルを開けなく</a:t>
            </a:r>
            <a:r>
              <a:rPr kumimoji="1" lang="ja-JP" altLang="en-US" dirty="0" smtClean="0"/>
              <a:t>なることが</a:t>
            </a:r>
            <a:r>
              <a:rPr kumimoji="1" lang="ja-JP" altLang="en-US" dirty="0" smtClean="0"/>
              <a:t>あります。</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en-US" altLang="ja-JP" smtClean="0"/>
              <a:t>[</a:t>
            </a:r>
            <a:r>
              <a:rPr kumimoji="1" lang="ja-JP" altLang="en-US" smtClean="0"/>
              <a:t>セルの書式設定</a:t>
            </a:r>
            <a:r>
              <a:rPr kumimoji="1" lang="en-US" altLang="ja-JP" smtClean="0"/>
              <a:t>]</a:t>
            </a:r>
            <a:r>
              <a:rPr kumimoji="1" lang="ja-JP" altLang="en-US" smtClean="0"/>
              <a:t>の</a:t>
            </a:r>
            <a:r>
              <a:rPr kumimoji="1" lang="en-US" altLang="ja-JP" smtClean="0"/>
              <a:t>[</a:t>
            </a:r>
            <a:r>
              <a:rPr kumimoji="1" lang="ja-JP" altLang="en-US" smtClean="0"/>
              <a:t>配置</a:t>
            </a:r>
            <a:r>
              <a:rPr kumimoji="1" lang="en-US" altLang="ja-JP" smtClean="0"/>
              <a:t>]</a:t>
            </a:r>
            <a:r>
              <a:rPr kumimoji="1" lang="ja-JP" altLang="en-US" smtClean="0"/>
              <a:t>タブ</a:t>
            </a:r>
            <a:endParaRPr kumimoji="1" lang="ja-JP" altLang="en-US"/>
          </a:p>
        </p:txBody>
      </p:sp>
      <p:pic>
        <p:nvPicPr>
          <p:cNvPr id="7" name="コンテンツ プレースホルダ 6" descr="DC039.JPG"/>
          <p:cNvPicPr>
            <a:picLocks noGrp="1" noChangeAspect="1"/>
          </p:cNvPicPr>
          <p:nvPr>
            <p:ph idx="1"/>
          </p:nvPr>
        </p:nvPicPr>
        <p:blipFill>
          <a:blip r:embed="rId3" cstate="print"/>
          <a:stretch>
            <a:fillRect/>
          </a:stretch>
        </p:blipFill>
        <p:spPr>
          <a:xfrm>
            <a:off x="500034" y="2029619"/>
            <a:ext cx="3790950" cy="3667125"/>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40</a:t>
            </a:fld>
            <a:endParaRPr kumimoji="1" lang="ja-JP" altLang="en-US"/>
          </a:p>
        </p:txBody>
      </p:sp>
      <p:pic>
        <p:nvPicPr>
          <p:cNvPr id="8" name="図 7" descr="DC040.JPG"/>
          <p:cNvPicPr>
            <a:picLocks noChangeAspect="1"/>
          </p:cNvPicPr>
          <p:nvPr/>
        </p:nvPicPr>
        <p:blipFill>
          <a:blip r:embed="rId4" cstate="print"/>
          <a:stretch>
            <a:fillRect/>
          </a:stretch>
        </p:blipFill>
        <p:spPr>
          <a:xfrm>
            <a:off x="5000628" y="2000240"/>
            <a:ext cx="1428750" cy="933450"/>
          </a:xfrm>
          <a:prstGeom prst="rect">
            <a:avLst/>
          </a:prstGeom>
        </p:spPr>
      </p:pic>
      <p:pic>
        <p:nvPicPr>
          <p:cNvPr id="9" name="図 8" descr="DC041.JPG"/>
          <p:cNvPicPr>
            <a:picLocks noChangeAspect="1"/>
          </p:cNvPicPr>
          <p:nvPr/>
        </p:nvPicPr>
        <p:blipFill>
          <a:blip r:embed="rId5" cstate="print"/>
          <a:stretch>
            <a:fillRect/>
          </a:stretch>
        </p:blipFill>
        <p:spPr>
          <a:xfrm>
            <a:off x="5000628" y="3286124"/>
            <a:ext cx="1428750" cy="590550"/>
          </a:xfrm>
          <a:prstGeom prst="rect">
            <a:avLst/>
          </a:prstGeom>
        </p:spPr>
      </p:pic>
      <p:pic>
        <p:nvPicPr>
          <p:cNvPr id="10" name="図 9" descr="DC042.JPG"/>
          <p:cNvPicPr>
            <a:picLocks noChangeAspect="1"/>
          </p:cNvPicPr>
          <p:nvPr/>
        </p:nvPicPr>
        <p:blipFill>
          <a:blip r:embed="rId6" cstate="print"/>
          <a:stretch>
            <a:fillRect/>
          </a:stretch>
        </p:blipFill>
        <p:spPr>
          <a:xfrm>
            <a:off x="5000628" y="4643446"/>
            <a:ext cx="1000125" cy="361950"/>
          </a:xfrm>
          <a:prstGeom prst="rect">
            <a:avLst/>
          </a:prstGeom>
        </p:spPr>
      </p:pic>
      <p:cxnSp>
        <p:nvCxnSpPr>
          <p:cNvPr id="12" name="直線矢印コネクタ 11"/>
          <p:cNvCxnSpPr>
            <a:endCxn id="8" idx="1"/>
          </p:cNvCxnSpPr>
          <p:nvPr/>
        </p:nvCxnSpPr>
        <p:spPr>
          <a:xfrm flipV="1">
            <a:off x="2133816" y="2466965"/>
            <a:ext cx="2866812" cy="560042"/>
          </a:xfrm>
          <a:prstGeom prst="straightConnector1">
            <a:avLst/>
          </a:prstGeom>
          <a:ln w="19050">
            <a:solidFill>
              <a:srgbClr xmlns:mc="http://schemas.openxmlformats.org/markup-compatibility/2006" xmlns:a14="http://schemas.microsoft.com/office/drawing/2010/main" val="FF0000" mc:Ignorabl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endCxn id="9" idx="1"/>
          </p:cNvCxnSpPr>
          <p:nvPr/>
        </p:nvCxnSpPr>
        <p:spPr>
          <a:xfrm>
            <a:off x="2143108" y="3429000"/>
            <a:ext cx="2857520" cy="152399"/>
          </a:xfrm>
          <a:prstGeom prst="straightConnector1">
            <a:avLst/>
          </a:prstGeom>
          <a:ln w="19050">
            <a:solidFill>
              <a:srgbClr xmlns:mc="http://schemas.openxmlformats.org/markup-compatibility/2006" xmlns:a14="http://schemas.microsoft.com/office/drawing/2010/main" val="FF0000" mc:Ignorabl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10" idx="1"/>
          </p:cNvCxnSpPr>
          <p:nvPr/>
        </p:nvCxnSpPr>
        <p:spPr>
          <a:xfrm flipV="1">
            <a:off x="1714480" y="4824421"/>
            <a:ext cx="3286148" cy="104777"/>
          </a:xfrm>
          <a:prstGeom prst="straightConnector1">
            <a:avLst/>
          </a:prstGeom>
          <a:ln w="19050">
            <a:solidFill>
              <a:srgbClr xmlns:mc="http://schemas.openxmlformats.org/markup-compatibility/2006" xmlns:a14="http://schemas.microsoft.com/office/drawing/2010/main" val="FF0000" mc:Ignorabl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57200" y="5774312"/>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smtClean="0"/>
              <a:t>練習　セル</a:t>
            </a:r>
            <a:r>
              <a:rPr lang="en-US" altLang="ja-JP" smtClean="0"/>
              <a:t>A1</a:t>
            </a:r>
            <a:r>
              <a:rPr lang="ja-JP" altLang="en-US" smtClean="0"/>
              <a:t>の文字列を、セル</a:t>
            </a:r>
            <a:r>
              <a:rPr lang="en-US" altLang="ja-JP" smtClean="0"/>
              <a:t>A1</a:t>
            </a:r>
            <a:r>
              <a:rPr lang="ja-JP" altLang="en-US" smtClean="0"/>
              <a:t>から</a:t>
            </a:r>
            <a:r>
              <a:rPr lang="en-US" altLang="ja-JP" smtClean="0"/>
              <a:t>C1</a:t>
            </a:r>
            <a:r>
              <a:rPr lang="ja-JP" altLang="en-US" smtClean="0"/>
              <a:t>の「選択範囲で中央」に横位置を設定してください。セル</a:t>
            </a:r>
            <a:r>
              <a:rPr lang="en-US" altLang="ja-JP" smtClean="0"/>
              <a:t>A3</a:t>
            </a:r>
            <a:r>
              <a:rPr lang="ja-JP" altLang="en-US" smtClean="0"/>
              <a:t>から</a:t>
            </a:r>
            <a:r>
              <a:rPr lang="en-US" altLang="ja-JP" smtClean="0"/>
              <a:t>F3</a:t>
            </a:r>
            <a:r>
              <a:rPr lang="ja-JP" altLang="en-US" smtClean="0"/>
              <a:t>までを横・縦位置とも中央揃えにしてください。</a:t>
            </a: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altLang="ja-JP" smtClean="0"/>
              <a:t>[</a:t>
            </a:r>
            <a:r>
              <a:rPr lang="ja-JP" altLang="en-US" smtClean="0"/>
              <a:t>セルの書式設定</a:t>
            </a:r>
            <a:r>
              <a:rPr lang="en-US" altLang="ja-JP" smtClean="0"/>
              <a:t>]</a:t>
            </a:r>
            <a:r>
              <a:rPr lang="ja-JP" altLang="en-US" smtClean="0"/>
              <a:t>の</a:t>
            </a:r>
            <a:r>
              <a:rPr lang="en-US" altLang="ja-JP" smtClean="0"/>
              <a:t>[</a:t>
            </a:r>
            <a:r>
              <a:rPr lang="ja-JP" altLang="en-US" smtClean="0"/>
              <a:t>フォント</a:t>
            </a:r>
            <a:r>
              <a:rPr lang="en-US" altLang="ja-JP" smtClean="0"/>
              <a:t>]</a:t>
            </a:r>
            <a:r>
              <a:rPr lang="ja-JP" altLang="en-US" smtClean="0"/>
              <a:t>タブ</a:t>
            </a:r>
            <a:endParaRPr kumimoji="1" lang="ja-JP" altLang="en-US"/>
          </a:p>
        </p:txBody>
      </p:sp>
      <p:pic>
        <p:nvPicPr>
          <p:cNvPr id="7" name="コンテンツ プレースホルダ 6" descr="DC043.JPG"/>
          <p:cNvPicPr>
            <a:picLocks noGrp="1" noChangeAspect="1"/>
          </p:cNvPicPr>
          <p:nvPr>
            <p:ph idx="1"/>
          </p:nvPr>
        </p:nvPicPr>
        <p:blipFill>
          <a:blip r:embed="rId3" cstate="print"/>
          <a:stretch>
            <a:fillRect/>
          </a:stretch>
        </p:blipFill>
        <p:spPr>
          <a:xfrm>
            <a:off x="2676525" y="1857364"/>
            <a:ext cx="3790950" cy="3667125"/>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41</a:t>
            </a:fld>
            <a:endParaRPr kumimoji="1" lang="ja-JP" altLang="en-US"/>
          </a:p>
        </p:txBody>
      </p:sp>
      <p:sp>
        <p:nvSpPr>
          <p:cNvPr id="8" name="テキスト ボックス 7"/>
          <p:cNvSpPr txBox="1"/>
          <p:nvPr/>
        </p:nvSpPr>
        <p:spPr>
          <a:xfrm>
            <a:off x="457200" y="5715016"/>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セル</a:t>
            </a:r>
            <a:r>
              <a:rPr lang="en-US" altLang="ja-JP" dirty="0" smtClean="0"/>
              <a:t>A1</a:t>
            </a:r>
            <a:r>
              <a:rPr lang="ja-JP" altLang="en-US" dirty="0" smtClean="0"/>
              <a:t>の文字列のフォントを「</a:t>
            </a:r>
            <a:r>
              <a:rPr lang="en-US" altLang="ja-JP" dirty="0" smtClean="0"/>
              <a:t>Arial</a:t>
            </a:r>
            <a:r>
              <a:rPr lang="ja-JP" altLang="en-US" dirty="0" smtClean="0"/>
              <a:t>」、スタイルを「太字」、サイズを「</a:t>
            </a:r>
            <a:r>
              <a:rPr lang="en-US" altLang="ja-JP" dirty="0" smtClean="0"/>
              <a:t>12</a:t>
            </a:r>
            <a:r>
              <a:rPr lang="ja-JP" altLang="en-US" dirty="0" smtClean="0"/>
              <a:t>」、色を標準の「青」を設定してください。</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altLang="ja-JP" smtClean="0"/>
              <a:t>[</a:t>
            </a:r>
            <a:r>
              <a:rPr lang="ja-JP" altLang="en-US" smtClean="0"/>
              <a:t>セルの書式設定</a:t>
            </a:r>
            <a:r>
              <a:rPr lang="en-US" altLang="ja-JP" smtClean="0"/>
              <a:t>]</a:t>
            </a:r>
            <a:r>
              <a:rPr lang="ja-JP" altLang="en-US" smtClean="0"/>
              <a:t>の</a:t>
            </a:r>
            <a:r>
              <a:rPr lang="en-US" altLang="ja-JP" smtClean="0"/>
              <a:t>[</a:t>
            </a:r>
            <a:r>
              <a:rPr lang="ja-JP" altLang="en-US" smtClean="0"/>
              <a:t>罫線</a:t>
            </a:r>
            <a:r>
              <a:rPr lang="en-US" altLang="ja-JP" smtClean="0"/>
              <a:t>]</a:t>
            </a:r>
            <a:r>
              <a:rPr lang="ja-JP" altLang="en-US" smtClean="0"/>
              <a:t>タブ</a:t>
            </a:r>
            <a:endParaRPr kumimoji="1" lang="ja-JP" altLang="en-US"/>
          </a:p>
        </p:txBody>
      </p:sp>
      <p:pic>
        <p:nvPicPr>
          <p:cNvPr id="7" name="コンテンツ プレースホルダ 6" descr="DC044.JPG"/>
          <p:cNvPicPr>
            <a:picLocks noGrp="1" noChangeAspect="1"/>
          </p:cNvPicPr>
          <p:nvPr>
            <p:ph idx="1"/>
          </p:nvPr>
        </p:nvPicPr>
        <p:blipFill>
          <a:blip r:embed="rId3" cstate="print"/>
          <a:stretch>
            <a:fillRect/>
          </a:stretch>
        </p:blipFill>
        <p:spPr>
          <a:xfrm>
            <a:off x="2676525" y="1714488"/>
            <a:ext cx="3790950" cy="3667125"/>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42</a:t>
            </a:fld>
            <a:endParaRPr kumimoji="1" lang="ja-JP" altLang="en-US"/>
          </a:p>
        </p:txBody>
      </p:sp>
      <p:sp>
        <p:nvSpPr>
          <p:cNvPr id="8" name="テキスト ボックス 7"/>
          <p:cNvSpPr txBox="1"/>
          <p:nvPr/>
        </p:nvSpPr>
        <p:spPr>
          <a:xfrm>
            <a:off x="457200" y="5715016"/>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smtClean="0"/>
              <a:t>練習　セル</a:t>
            </a:r>
            <a:r>
              <a:rPr lang="en-US" altLang="ja-JP" smtClean="0"/>
              <a:t>A3</a:t>
            </a:r>
            <a:r>
              <a:rPr lang="ja-JP" altLang="en-US" smtClean="0"/>
              <a:t>から</a:t>
            </a:r>
            <a:r>
              <a:rPr lang="en-US" altLang="ja-JP" smtClean="0"/>
              <a:t>F10</a:t>
            </a:r>
            <a:r>
              <a:rPr lang="ja-JP" altLang="en-US" smtClean="0"/>
              <a:t>までの範囲に罫線を引いてください。外枠は内側よりも太くすること。また、外枠と内側の色を変えること。</a:t>
            </a: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altLang="ja-JP" smtClean="0"/>
              <a:t>[</a:t>
            </a:r>
            <a:r>
              <a:rPr lang="ja-JP" altLang="en-US" smtClean="0"/>
              <a:t>セルの書式設定</a:t>
            </a:r>
            <a:r>
              <a:rPr lang="en-US" altLang="ja-JP" smtClean="0"/>
              <a:t>]</a:t>
            </a:r>
            <a:r>
              <a:rPr lang="ja-JP" altLang="en-US" smtClean="0"/>
              <a:t>の</a:t>
            </a:r>
            <a:r>
              <a:rPr lang="en-US" altLang="ja-JP" smtClean="0"/>
              <a:t>[</a:t>
            </a:r>
            <a:r>
              <a:rPr lang="ja-JP" altLang="en-US" smtClean="0"/>
              <a:t>パターン</a:t>
            </a:r>
            <a:r>
              <a:rPr lang="en-US" altLang="ja-JP" smtClean="0"/>
              <a:t>]</a:t>
            </a:r>
            <a:r>
              <a:rPr lang="ja-JP" altLang="en-US" smtClean="0"/>
              <a:t>タブ</a:t>
            </a:r>
            <a:endParaRPr kumimoji="1" lang="ja-JP" altLang="en-US"/>
          </a:p>
        </p:txBody>
      </p:sp>
      <p:pic>
        <p:nvPicPr>
          <p:cNvPr id="7" name="コンテンツ プレースホルダ 6" descr="DC045.JPG"/>
          <p:cNvPicPr>
            <a:picLocks noGrp="1" noChangeAspect="1"/>
          </p:cNvPicPr>
          <p:nvPr>
            <p:ph idx="1"/>
          </p:nvPr>
        </p:nvPicPr>
        <p:blipFill>
          <a:blip r:embed="rId2" cstate="print"/>
          <a:stretch>
            <a:fillRect/>
          </a:stretch>
        </p:blipFill>
        <p:spPr>
          <a:xfrm>
            <a:off x="2676525" y="1785926"/>
            <a:ext cx="3790950" cy="3667125"/>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43</a:t>
            </a:fld>
            <a:endParaRPr kumimoji="1" lang="ja-JP" altLang="en-US"/>
          </a:p>
        </p:txBody>
      </p:sp>
      <p:sp>
        <p:nvSpPr>
          <p:cNvPr id="8" name="テキスト ボックス 7"/>
          <p:cNvSpPr txBox="1"/>
          <p:nvPr/>
        </p:nvSpPr>
        <p:spPr>
          <a:xfrm>
            <a:off x="457200" y="5715016"/>
            <a:ext cx="822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smtClean="0"/>
              <a:t>練習　セル</a:t>
            </a:r>
            <a:r>
              <a:rPr lang="en-US" altLang="ja-JP" smtClean="0"/>
              <a:t>A3</a:t>
            </a:r>
            <a:r>
              <a:rPr lang="ja-JP" altLang="en-US" smtClean="0"/>
              <a:t>から</a:t>
            </a:r>
            <a:r>
              <a:rPr lang="en-US" altLang="ja-JP" smtClean="0"/>
              <a:t>F3</a:t>
            </a:r>
            <a:r>
              <a:rPr lang="ja-JP" altLang="en-US" smtClean="0"/>
              <a:t>までを「薄い水色」で塗りつぶしてください。</a:t>
            </a: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altLang="ja-JP" smtClean="0"/>
              <a:t>[</a:t>
            </a:r>
            <a:r>
              <a:rPr lang="ja-JP" altLang="en-US" smtClean="0"/>
              <a:t>セルの書式設定</a:t>
            </a:r>
            <a:r>
              <a:rPr lang="en-US" altLang="ja-JP" smtClean="0"/>
              <a:t>]</a:t>
            </a:r>
            <a:r>
              <a:rPr lang="ja-JP" altLang="en-US" smtClean="0"/>
              <a:t>の</a:t>
            </a:r>
            <a:r>
              <a:rPr lang="en-US" altLang="ja-JP" smtClean="0"/>
              <a:t>[</a:t>
            </a:r>
            <a:r>
              <a:rPr lang="ja-JP" altLang="en-US" smtClean="0"/>
              <a:t>保護</a:t>
            </a:r>
            <a:r>
              <a:rPr lang="en-US" altLang="ja-JP" smtClean="0"/>
              <a:t>]</a:t>
            </a:r>
            <a:r>
              <a:rPr lang="ja-JP" altLang="en-US" smtClean="0"/>
              <a:t>タブ</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44</a:t>
            </a:fld>
            <a:endParaRPr kumimoji="1" lang="ja-JP" altLang="en-US"/>
          </a:p>
        </p:txBody>
      </p:sp>
      <p:pic>
        <p:nvPicPr>
          <p:cNvPr id="10" name="コンテンツ プレースホルダ 9" descr="DC046.JPG"/>
          <p:cNvPicPr>
            <a:picLocks noGrp="1" noChangeAspect="1"/>
          </p:cNvPicPr>
          <p:nvPr>
            <p:ph idx="1"/>
          </p:nvPr>
        </p:nvPicPr>
        <p:blipFill>
          <a:blip r:embed="rId2" cstate="print"/>
          <a:stretch>
            <a:fillRect/>
          </a:stretch>
        </p:blipFill>
        <p:spPr>
          <a:xfrm>
            <a:off x="2676525" y="2029619"/>
            <a:ext cx="3790950" cy="3667125"/>
          </a:xfr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ja-JP" altLang="en-US" smtClean="0"/>
              <a:t>列の操作</a:t>
            </a:r>
            <a:endParaRPr kumimoji="1" lang="ja-JP" altLang="en-US"/>
          </a:p>
        </p:txBody>
      </p:sp>
      <p:pic>
        <p:nvPicPr>
          <p:cNvPr id="9" name="コンテンツ プレースホルダ 8" descr="DC047.JPG"/>
          <p:cNvPicPr>
            <a:picLocks noGrp="1" noChangeAspect="1"/>
          </p:cNvPicPr>
          <p:nvPr>
            <p:ph idx="1"/>
          </p:nvPr>
        </p:nvPicPr>
        <p:blipFill>
          <a:blip r:embed="rId3" cstate="print"/>
          <a:stretch>
            <a:fillRect/>
          </a:stretch>
        </p:blipFill>
        <p:spPr>
          <a:xfrm>
            <a:off x="457200" y="1621261"/>
            <a:ext cx="8229600" cy="4483840"/>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45</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ja-JP" altLang="en-US" smtClean="0"/>
              <a:t>行の操作</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46</a:t>
            </a:fld>
            <a:endParaRPr kumimoji="1" lang="ja-JP" altLang="en-US"/>
          </a:p>
        </p:txBody>
      </p:sp>
      <p:pic>
        <p:nvPicPr>
          <p:cNvPr id="8" name="コンテンツ プレースホルダ 7" descr="DC048.JPG"/>
          <p:cNvPicPr>
            <a:picLocks noGrp="1" noChangeAspect="1"/>
          </p:cNvPicPr>
          <p:nvPr>
            <p:ph idx="1"/>
          </p:nvPr>
        </p:nvPicPr>
        <p:blipFill>
          <a:blip r:embed="rId3" cstate="print"/>
          <a:stretch>
            <a:fillRect/>
          </a:stretch>
        </p:blipFill>
        <p:spPr>
          <a:xfrm>
            <a:off x="457200" y="1621261"/>
            <a:ext cx="8229600" cy="4483840"/>
          </a:xfr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ja-JP" altLang="en-US" smtClean="0"/>
              <a:t>シートの操作</a:t>
            </a:r>
            <a:endParaRPr kumimoji="1" lang="ja-JP" altLang="en-US"/>
          </a:p>
        </p:txBody>
      </p:sp>
      <p:pic>
        <p:nvPicPr>
          <p:cNvPr id="7" name="コンテンツ プレースホルダ 6" descr="DC049.JPG"/>
          <p:cNvPicPr>
            <a:picLocks noGrp="1" noChangeAspect="1"/>
          </p:cNvPicPr>
          <p:nvPr>
            <p:ph idx="1"/>
          </p:nvPr>
        </p:nvPicPr>
        <p:blipFill>
          <a:blip r:embed="rId3"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47</a:t>
            </a:fld>
            <a:endParaRPr kumimoji="1" lang="ja-JP" altLang="en-US"/>
          </a:p>
        </p:txBody>
      </p:sp>
      <p:pic>
        <p:nvPicPr>
          <p:cNvPr id="8" name="図 7" descr="MigiClick.gif"/>
          <p:cNvPicPr>
            <a:picLocks noChangeAspect="1"/>
          </p:cNvPicPr>
          <p:nvPr/>
        </p:nvPicPr>
        <p:blipFill>
          <a:blip r:embed="rId4" cstate="print"/>
          <a:stretch>
            <a:fillRect/>
          </a:stretch>
        </p:blipFill>
        <p:spPr>
          <a:xfrm>
            <a:off x="2071670" y="5786454"/>
            <a:ext cx="304800" cy="2857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ja-JP" altLang="en-US" smtClean="0"/>
              <a:t>シートをすばやく探す</a:t>
            </a:r>
            <a:endParaRPr kumimoji="1" lang="ja-JP" altLang="en-US"/>
          </a:p>
        </p:txBody>
      </p:sp>
      <p:pic>
        <p:nvPicPr>
          <p:cNvPr id="7" name="コンテンツ プレースホルダ 6" descr="DC055.JPG"/>
          <p:cNvPicPr>
            <a:picLocks noGrp="1" noChangeAspect="1"/>
          </p:cNvPicPr>
          <p:nvPr>
            <p:ph idx="1"/>
          </p:nvPr>
        </p:nvPicPr>
        <p:blipFill>
          <a:blip r:embed="rId2" cstate="print"/>
          <a:stretch>
            <a:fillRect/>
          </a:stretch>
        </p:blipFill>
        <p:spPr>
          <a:xfrm>
            <a:off x="457200" y="1600200"/>
            <a:ext cx="8229600" cy="4525963"/>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48</a:t>
            </a:fld>
            <a:endParaRPr kumimoji="1" lang="ja-JP" altLang="en-US"/>
          </a:p>
        </p:txBody>
      </p:sp>
      <p:pic>
        <p:nvPicPr>
          <p:cNvPr id="9" name="図 8" descr="MigiClick.gif"/>
          <p:cNvPicPr>
            <a:picLocks noChangeAspect="1"/>
          </p:cNvPicPr>
          <p:nvPr/>
        </p:nvPicPr>
        <p:blipFill>
          <a:blip r:embed="rId3" cstate="print"/>
          <a:stretch>
            <a:fillRect/>
          </a:stretch>
        </p:blipFill>
        <p:spPr>
          <a:xfrm>
            <a:off x="928662" y="6000768"/>
            <a:ext cx="304800" cy="285752"/>
          </a:xfrm>
          <a:prstGeom prst="rect">
            <a:avLst/>
          </a:prstGeom>
        </p:spPr>
      </p:pic>
      <p:pic>
        <p:nvPicPr>
          <p:cNvPr id="10" name="図 9" descr="DC056.JPG"/>
          <p:cNvPicPr>
            <a:picLocks noChangeAspect="1"/>
          </p:cNvPicPr>
          <p:nvPr/>
        </p:nvPicPr>
        <p:blipFill>
          <a:blip r:embed="rId4" cstate="print"/>
          <a:stretch>
            <a:fillRect/>
          </a:stretch>
        </p:blipFill>
        <p:spPr>
          <a:xfrm>
            <a:off x="3000364" y="4071942"/>
            <a:ext cx="2962275" cy="2381250"/>
          </a:xfrm>
          <a:prstGeom prst="rect">
            <a:avLst/>
          </a:prstGeom>
        </p:spPr>
      </p:pic>
      <p:cxnSp>
        <p:nvCxnSpPr>
          <p:cNvPr id="12" name="直線矢印コネクタ 11"/>
          <p:cNvCxnSpPr>
            <a:endCxn id="10" idx="1"/>
          </p:cNvCxnSpPr>
          <p:nvPr/>
        </p:nvCxnSpPr>
        <p:spPr>
          <a:xfrm flipV="1">
            <a:off x="1714480" y="5262567"/>
            <a:ext cx="1285884" cy="666763"/>
          </a:xfrm>
          <a:prstGeom prst="straightConnector1">
            <a:avLst/>
          </a:prstGeom>
          <a:ln w="19050">
            <a:solidFill>
              <a:srgbClr xmlns:mc="http://schemas.openxmlformats.org/markup-compatibility/2006" xmlns:a14="http://schemas.microsoft.com/office/drawing/2010/main" val="FF0000" mc:Ignorabl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ja-JP" altLang="en-US" smtClean="0"/>
              <a:t>セルの削除は注意が必要</a:t>
            </a:r>
            <a:endParaRPr kumimoji="1" lang="ja-JP" altLang="en-US"/>
          </a:p>
        </p:txBody>
      </p:sp>
      <p:pic>
        <p:nvPicPr>
          <p:cNvPr id="7" name="コンテンツ プレースホルダ 6" descr="DC050.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49</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en-US" altLang="ja-JP" smtClean="0"/>
              <a:t>Excel 2003</a:t>
            </a:r>
            <a:r>
              <a:rPr kumimoji="1" lang="ja-JP" altLang="en-US" smtClean="0"/>
              <a:t>の画面全体</a:t>
            </a:r>
            <a:endParaRPr kumimoji="1" lang="ja-JP" altLang="en-US"/>
          </a:p>
        </p:txBody>
      </p:sp>
      <p:pic>
        <p:nvPicPr>
          <p:cNvPr id="4" name="コンテンツ プレースホルダ 3" descr="DC001.JPG"/>
          <p:cNvPicPr>
            <a:picLocks noGrp="1" noChangeAspect="1"/>
          </p:cNvPicPr>
          <p:nvPr>
            <p:ph idx="1"/>
          </p:nvPr>
        </p:nvPicPr>
        <p:blipFill>
          <a:blip r:embed="rId3" cstate="print"/>
          <a:stretch>
            <a:fillRect/>
          </a:stretch>
        </p:blipFill>
        <p:spPr>
          <a:xfrm>
            <a:off x="1448963" y="1600200"/>
            <a:ext cx="6246073" cy="4525963"/>
          </a:xfrm>
        </p:spPr>
      </p:pic>
      <p:sp>
        <p:nvSpPr>
          <p:cNvPr id="5" name="日付プレースホルダ 4"/>
          <p:cNvSpPr>
            <a:spLocks noGrp="1"/>
          </p:cNvSpPr>
          <p:nvPr>
            <p:ph type="dt" sz="half" idx="10"/>
          </p:nvPr>
        </p:nvSpPr>
        <p:spPr/>
        <p:txBody>
          <a:bodyPr/>
          <a:lstStyle/>
          <a:p>
            <a:fld id="{4A98CC46-8030-4419-A141-5FF11A5C4981}" type="datetime1">
              <a:rPr kumimoji="1" lang="ja-JP" altLang="en-US" smtClean="0"/>
              <a:pPr/>
              <a:t>2010/5/20</a:t>
            </a:fld>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SystemKOMACO</a:t>
            </a:r>
            <a:endParaRPr kumimoji="1" lang="ja-JP" altLang="en-US"/>
          </a:p>
        </p:txBody>
      </p:sp>
      <p:sp>
        <p:nvSpPr>
          <p:cNvPr id="8" name="テキスト ボックス 7"/>
          <p:cNvSpPr txBox="1"/>
          <p:nvPr/>
        </p:nvSpPr>
        <p:spPr>
          <a:xfrm>
            <a:off x="1785918" y="2571744"/>
            <a:ext cx="9720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en-US" altLang="ja-JP" smtClean="0"/>
              <a:t>A1</a:t>
            </a:r>
            <a:endParaRPr kumimoji="1" lang="ja-JP" altLang="en-US"/>
          </a:p>
        </p:txBody>
      </p:sp>
      <p:sp>
        <p:nvSpPr>
          <p:cNvPr id="9" name="テキスト ボックス 8"/>
          <p:cNvSpPr txBox="1"/>
          <p:nvPr/>
        </p:nvSpPr>
        <p:spPr>
          <a:xfrm>
            <a:off x="5429256" y="2571744"/>
            <a:ext cx="9720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en-US" altLang="ja-JP" smtClean="0"/>
              <a:t>IV1</a:t>
            </a:r>
            <a:endParaRPr kumimoji="1" lang="ja-JP" altLang="en-US"/>
          </a:p>
        </p:txBody>
      </p:sp>
      <p:sp>
        <p:nvSpPr>
          <p:cNvPr id="10" name="テキスト ボックス 9"/>
          <p:cNvSpPr txBox="1"/>
          <p:nvPr/>
        </p:nvSpPr>
        <p:spPr>
          <a:xfrm>
            <a:off x="5429256" y="5286388"/>
            <a:ext cx="972000" cy="3708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kumimoji="1" lang="en-US" altLang="ja-JP" smtClean="0"/>
              <a:t>IV65536</a:t>
            </a:r>
            <a:endParaRPr kumimoji="1" lang="ja-JP" altLang="en-US"/>
          </a:p>
        </p:txBody>
      </p:sp>
      <p:sp>
        <p:nvSpPr>
          <p:cNvPr id="11" name="テキスト ボックス 10"/>
          <p:cNvSpPr txBox="1"/>
          <p:nvPr/>
        </p:nvSpPr>
        <p:spPr>
          <a:xfrm>
            <a:off x="1785918" y="5286388"/>
            <a:ext cx="972000" cy="3708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en-US" altLang="ja-JP" smtClean="0"/>
              <a:t>A65536</a:t>
            </a:r>
            <a:endParaRPr kumimoji="1" lang="ja-JP" altLang="en-US"/>
          </a:p>
        </p:txBody>
      </p:sp>
      <p:cxnSp>
        <p:nvCxnSpPr>
          <p:cNvPr id="13" name="直線矢印コネクタ 12"/>
          <p:cNvCxnSpPr>
            <a:stCxn id="8" idx="3"/>
            <a:endCxn id="9" idx="1"/>
          </p:cNvCxnSpPr>
          <p:nvPr/>
        </p:nvCxnSpPr>
        <p:spPr>
          <a:xfrm>
            <a:off x="2757918" y="2756410"/>
            <a:ext cx="2671338" cy="1588"/>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11" idx="3"/>
            <a:endCxn id="10" idx="1"/>
          </p:cNvCxnSpPr>
          <p:nvPr/>
        </p:nvCxnSpPr>
        <p:spPr>
          <a:xfrm>
            <a:off x="2757918" y="5471788"/>
            <a:ext cx="2671338" cy="1588"/>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8" idx="2"/>
            <a:endCxn id="11" idx="0"/>
          </p:cNvCxnSpPr>
          <p:nvPr/>
        </p:nvCxnSpPr>
        <p:spPr>
          <a:xfrm rot="5400000">
            <a:off x="1099262" y="4113732"/>
            <a:ext cx="2345312" cy="1588"/>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9" idx="2"/>
            <a:endCxn id="10" idx="0"/>
          </p:cNvCxnSpPr>
          <p:nvPr/>
        </p:nvCxnSpPr>
        <p:spPr>
          <a:xfrm rot="5400000">
            <a:off x="4742600" y="4113732"/>
            <a:ext cx="2345312" cy="1588"/>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5916050" y="5657188"/>
            <a:ext cx="1680286" cy="4361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dirty="0" smtClean="0"/>
              <a:t>XFD1048576</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kumimoji="1" lang="ja-JP" altLang="en-US" smtClean="0"/>
              <a:t>セルのデータはクリアまたは</a:t>
            </a:r>
            <a:r>
              <a:rPr kumimoji="1" lang="en-US" altLang="ja-JP" smtClean="0"/>
              <a:t>Delete</a:t>
            </a:r>
            <a:endParaRPr kumimoji="1" lang="ja-JP" altLang="en-US"/>
          </a:p>
        </p:txBody>
      </p:sp>
      <p:pic>
        <p:nvPicPr>
          <p:cNvPr id="7" name="コンテンツ プレースホルダ 6" descr="DC051.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50</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kumimoji="1" lang="ja-JP" altLang="en-US" smtClean="0"/>
              <a:t>セルのコピーと</a:t>
            </a:r>
            <a:r>
              <a:rPr kumimoji="1" lang="en-US" altLang="ja-JP" smtClean="0"/>
              <a:t>[</a:t>
            </a:r>
            <a:r>
              <a:rPr kumimoji="1" lang="ja-JP" altLang="en-US" smtClean="0"/>
              <a:t>貼り付けオプション</a:t>
            </a:r>
            <a:r>
              <a:rPr kumimoji="1" lang="en-US" altLang="ja-JP" smtClean="0"/>
              <a:t>]</a:t>
            </a:r>
            <a:endParaRPr kumimoji="1" lang="ja-JP" altLang="en-US"/>
          </a:p>
        </p:txBody>
      </p:sp>
      <p:pic>
        <p:nvPicPr>
          <p:cNvPr id="7" name="コンテンツ プレースホルダ 6" descr="DC053.JPG"/>
          <p:cNvPicPr>
            <a:picLocks noGrp="1" noChangeAspect="1"/>
          </p:cNvPicPr>
          <p:nvPr>
            <p:ph idx="1"/>
          </p:nvPr>
        </p:nvPicPr>
        <p:blipFill>
          <a:blip r:embed="rId2" cstate="print"/>
          <a:stretch>
            <a:fillRect/>
          </a:stretch>
        </p:blipFill>
        <p:spPr>
          <a:xfrm>
            <a:off x="457200" y="1621261"/>
            <a:ext cx="8229600" cy="4483840"/>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51</a:t>
            </a:fld>
            <a:endParaRPr kumimoji="1" lang="ja-JP" altLang="en-US"/>
          </a:p>
        </p:txBody>
      </p:sp>
      <p:sp>
        <p:nvSpPr>
          <p:cNvPr id="8" name="線吹き出し 1 (枠付き) 7"/>
          <p:cNvSpPr/>
          <p:nvPr/>
        </p:nvSpPr>
        <p:spPr>
          <a:xfrm>
            <a:off x="5143504" y="4643446"/>
            <a:ext cx="2088000" cy="684000"/>
          </a:xfrm>
          <a:prstGeom prst="borderCallout1">
            <a:avLst>
              <a:gd name="adj1" fmla="val 1877"/>
              <a:gd name="adj2" fmla="val 49916"/>
              <a:gd name="adj3" fmla="val -249616"/>
              <a:gd name="adj4" fmla="val 80291"/>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mtClean="0"/>
              <a:t>ツールのオプションで設定しているため</a:t>
            </a: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kumimoji="1" lang="ja-JP" altLang="en-US" smtClean="0"/>
              <a:t>コピーと</a:t>
            </a:r>
            <a:r>
              <a:rPr kumimoji="1" lang="en-US" altLang="ja-JP" smtClean="0"/>
              <a:t>[</a:t>
            </a:r>
            <a:r>
              <a:rPr kumimoji="1" lang="ja-JP" altLang="en-US" smtClean="0"/>
              <a:t>形式を選択して貼り付け</a:t>
            </a:r>
            <a:r>
              <a:rPr kumimoji="1" lang="en-US" altLang="ja-JP" smtClean="0"/>
              <a:t>]</a:t>
            </a:r>
            <a:endParaRPr kumimoji="1" lang="ja-JP" altLang="en-US"/>
          </a:p>
        </p:txBody>
      </p:sp>
      <p:pic>
        <p:nvPicPr>
          <p:cNvPr id="7" name="コンテンツ プレースホルダ 6" descr="DC052.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52</a:t>
            </a:fld>
            <a:endParaRPr kumimoji="1" lang="ja-JP" altLang="en-US"/>
          </a:p>
        </p:txBody>
      </p:sp>
      <p:pic>
        <p:nvPicPr>
          <p:cNvPr id="8" name="図 7" descr="DC054.JPG"/>
          <p:cNvPicPr>
            <a:picLocks noChangeAspect="1"/>
          </p:cNvPicPr>
          <p:nvPr/>
        </p:nvPicPr>
        <p:blipFill>
          <a:blip r:embed="rId3" cstate="print"/>
          <a:stretch>
            <a:fillRect/>
          </a:stretch>
        </p:blipFill>
        <p:spPr>
          <a:xfrm>
            <a:off x="4500562" y="2357430"/>
            <a:ext cx="3143250" cy="2733675"/>
          </a:xfrm>
          <a:prstGeom prst="rect">
            <a:avLst/>
          </a:prstGeom>
        </p:spPr>
      </p:pic>
      <p:cxnSp>
        <p:nvCxnSpPr>
          <p:cNvPr id="10" name="直線矢印コネクタ 9"/>
          <p:cNvCxnSpPr/>
          <p:nvPr/>
        </p:nvCxnSpPr>
        <p:spPr>
          <a:xfrm>
            <a:off x="3286116" y="3071810"/>
            <a:ext cx="1214446" cy="1588"/>
          </a:xfrm>
          <a:prstGeom prst="straightConnector1">
            <a:avLst/>
          </a:prstGeom>
          <a:ln w="19050">
            <a:solidFill>
              <a:srgbClr xmlns:mc="http://schemas.openxmlformats.org/markup-compatibility/2006" xmlns:a14="http://schemas.microsoft.com/office/drawing/2010/main" val="FF0000" mc:Ignorabl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ja-JP" altLang="en-US" smtClean="0"/>
              <a:t>おしまい</a:t>
            </a:r>
            <a:endParaRPr kumimoji="1" lang="ja-JP" altLang="en-US"/>
          </a:p>
        </p:txBody>
      </p:sp>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53</a:t>
            </a:fld>
            <a:endParaRPr kumimoji="1" lang="ja-JP" altLang="en-US"/>
          </a:p>
        </p:txBody>
      </p:sp>
      <p:pic>
        <p:nvPicPr>
          <p:cNvPr id="1026" name="Picture 2" descr="C:\Users\Komazawa Tsutomu\AppData\Local\Microsoft\Windows\Temporary Internet Files\Content.IE5\2VEDU0XM\MCj04257700000[1].wmf"/>
          <p:cNvPicPr>
            <a:picLocks noGrp="1" noChangeAspect="1" noChangeArrowheads="1"/>
          </p:cNvPicPr>
          <p:nvPr>
            <p:ph idx="1"/>
          </p:nvPr>
        </p:nvPicPr>
        <p:blipFill>
          <a:blip r:embed="rId2" cstate="print"/>
          <a:srcRect/>
          <a:stretch>
            <a:fillRect/>
          </a:stretch>
        </p:blipFill>
        <p:spPr bwMode="auto">
          <a:xfrm>
            <a:off x="3775075" y="2904331"/>
            <a:ext cx="1593850" cy="19177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en-US" altLang="ja-JP" smtClean="0"/>
              <a:t>Excel 2003</a:t>
            </a:r>
            <a:r>
              <a:rPr kumimoji="1" lang="ja-JP" altLang="en-US" smtClean="0"/>
              <a:t>の画面</a:t>
            </a:r>
            <a:r>
              <a:rPr kumimoji="1" lang="en-US" altLang="ja-JP" smtClean="0"/>
              <a:t>(1)</a:t>
            </a:r>
            <a:endParaRPr kumimoji="1" lang="ja-JP" altLang="en-US"/>
          </a:p>
        </p:txBody>
      </p:sp>
      <p:pic>
        <p:nvPicPr>
          <p:cNvPr id="4" name="コンテンツ プレースホルダ 3" descr="DC001.JPG"/>
          <p:cNvPicPr>
            <a:picLocks noGrp="1" noChangeAspect="1"/>
          </p:cNvPicPr>
          <p:nvPr>
            <p:ph idx="1"/>
          </p:nvPr>
        </p:nvPicPr>
        <p:blipFill>
          <a:blip r:embed="rId3" cstate="print"/>
          <a:srcRect b="83269"/>
          <a:stretch>
            <a:fillRect/>
          </a:stretch>
        </p:blipFill>
        <p:spPr>
          <a:xfrm>
            <a:off x="426720" y="3028953"/>
            <a:ext cx="8290560" cy="1005101"/>
          </a:xfrm>
        </p:spPr>
      </p:pic>
      <p:sp>
        <p:nvSpPr>
          <p:cNvPr id="5" name="日付プレースホルダ 4"/>
          <p:cNvSpPr>
            <a:spLocks noGrp="1"/>
          </p:cNvSpPr>
          <p:nvPr>
            <p:ph type="dt" sz="half" idx="10"/>
          </p:nvPr>
        </p:nvSpPr>
        <p:spPr/>
        <p:txBody>
          <a:bodyPr/>
          <a:lstStyle/>
          <a:p>
            <a:fld id="{4A98CC46-8030-4419-A141-5FF11A5C4981}" type="datetime1">
              <a:rPr kumimoji="1" lang="ja-JP" altLang="en-US" smtClean="0"/>
              <a:pPr/>
              <a:t>2010/5/20</a:t>
            </a:fld>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6</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SystemKOMACO</a:t>
            </a:r>
            <a:endParaRPr kumimoji="1" lang="ja-JP" altLang="en-US"/>
          </a:p>
        </p:txBody>
      </p:sp>
      <p:sp>
        <p:nvSpPr>
          <p:cNvPr id="8" name="線吹き出し 2 (枠付き) 7"/>
          <p:cNvSpPr/>
          <p:nvPr/>
        </p:nvSpPr>
        <p:spPr>
          <a:xfrm>
            <a:off x="2000232" y="2531640"/>
            <a:ext cx="1512000" cy="369332"/>
          </a:xfrm>
          <a:prstGeom prst="borderCallout2">
            <a:avLst>
              <a:gd name="adj1" fmla="val 47595"/>
              <a:gd name="adj2" fmla="val -700"/>
              <a:gd name="adj3" fmla="val 47595"/>
              <a:gd name="adj4" fmla="val -17841"/>
              <a:gd name="adj5" fmla="val 136537"/>
              <a:gd name="adj6" fmla="val -17897"/>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a:solidFill>
                  <a:srgbClr xmlns:mc="http://schemas.openxmlformats.org/markup-compatibility/2006" xmlns:a14="http://schemas.microsoft.com/office/drawing/2010/main" val="FF0000" mc:Ignorable=""/>
                </a:solidFill>
              </a:rPr>
              <a:t>タイトルバー</a:t>
            </a:r>
            <a:endParaRPr kumimoji="1" lang="ja-JP" altLang="en-US">
              <a:solidFill>
                <a:srgbClr xmlns:mc="http://schemas.openxmlformats.org/markup-compatibility/2006" xmlns:a14="http://schemas.microsoft.com/office/drawing/2010/main" val="FF0000" mc:Ignorable=""/>
              </a:solidFill>
            </a:endParaRPr>
          </a:p>
        </p:txBody>
      </p:sp>
      <p:sp>
        <p:nvSpPr>
          <p:cNvPr id="9" name="正方形/長方形 8"/>
          <p:cNvSpPr/>
          <p:nvPr/>
        </p:nvSpPr>
        <p:spPr>
          <a:xfrm>
            <a:off x="428596" y="3018128"/>
            <a:ext cx="7715304" cy="214314"/>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28596" y="3427758"/>
            <a:ext cx="8280000" cy="396000"/>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線吹き出し 2 (枠付き) 10"/>
          <p:cNvSpPr/>
          <p:nvPr/>
        </p:nvSpPr>
        <p:spPr>
          <a:xfrm>
            <a:off x="6060396" y="2535818"/>
            <a:ext cx="1512000" cy="369332"/>
          </a:xfrm>
          <a:prstGeom prst="borderCallout2">
            <a:avLst>
              <a:gd name="adj1" fmla="val 47595"/>
              <a:gd name="adj2" fmla="val -700"/>
              <a:gd name="adj3" fmla="val 47595"/>
              <a:gd name="adj4" fmla="val -17841"/>
              <a:gd name="adj5" fmla="val 295182"/>
              <a:gd name="adj6" fmla="val -19072"/>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ツールバー</a:t>
            </a:r>
            <a:endParaRPr kumimoji="1" lang="ja-JP" altLang="en-US">
              <a:solidFill>
                <a:srgbClr xmlns:mc="http://schemas.openxmlformats.org/markup-compatibility/2006" xmlns:a14="http://schemas.microsoft.com/office/drawing/2010/main" val="FF0000" mc:Ignorable=""/>
              </a:solidFill>
            </a:endParaRPr>
          </a:p>
        </p:txBody>
      </p:sp>
      <p:sp>
        <p:nvSpPr>
          <p:cNvPr id="12" name="正方形/長方形 11"/>
          <p:cNvSpPr/>
          <p:nvPr/>
        </p:nvSpPr>
        <p:spPr>
          <a:xfrm>
            <a:off x="428596" y="3839872"/>
            <a:ext cx="1116000" cy="180000"/>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線吹き出し 2 (枠付き) 12"/>
          <p:cNvSpPr/>
          <p:nvPr/>
        </p:nvSpPr>
        <p:spPr>
          <a:xfrm>
            <a:off x="916860" y="4286256"/>
            <a:ext cx="1512000" cy="369332"/>
          </a:xfrm>
          <a:prstGeom prst="borderCallout2">
            <a:avLst>
              <a:gd name="adj1" fmla="val 47595"/>
              <a:gd name="adj2" fmla="val -700"/>
              <a:gd name="adj3" fmla="val 47595"/>
              <a:gd name="adj4" fmla="val -17841"/>
              <a:gd name="adj5" fmla="val -95936"/>
              <a:gd name="adj6" fmla="val -18484"/>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名前ボックス</a:t>
            </a:r>
            <a:endParaRPr kumimoji="1" lang="ja-JP" altLang="en-US">
              <a:solidFill>
                <a:srgbClr xmlns:mc="http://schemas.openxmlformats.org/markup-compatibility/2006" xmlns:a14="http://schemas.microsoft.com/office/drawing/2010/main" val="FF0000" mc:Ignorable=""/>
              </a:solidFill>
            </a:endParaRPr>
          </a:p>
        </p:txBody>
      </p:sp>
      <p:sp>
        <p:nvSpPr>
          <p:cNvPr id="14" name="線吹き出し 2 (枠付き) 13"/>
          <p:cNvSpPr/>
          <p:nvPr/>
        </p:nvSpPr>
        <p:spPr>
          <a:xfrm>
            <a:off x="2917124" y="4274114"/>
            <a:ext cx="1512000" cy="369332"/>
          </a:xfrm>
          <a:prstGeom prst="borderCallout2">
            <a:avLst>
              <a:gd name="adj1" fmla="val 47595"/>
              <a:gd name="adj2" fmla="val -700"/>
              <a:gd name="adj3" fmla="val 47595"/>
              <a:gd name="adj4" fmla="val -17841"/>
              <a:gd name="adj5" fmla="val -95936"/>
              <a:gd name="adj6" fmla="val -18484"/>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数式バー</a:t>
            </a:r>
            <a:endParaRPr kumimoji="1" lang="ja-JP" altLang="en-US">
              <a:solidFill>
                <a:srgbClr xmlns:mc="http://schemas.openxmlformats.org/markup-compatibility/2006" xmlns:a14="http://schemas.microsoft.com/office/drawing/2010/main" val="FF0000" mc:Ignorable=""/>
              </a:solidFill>
            </a:endParaRPr>
          </a:p>
        </p:txBody>
      </p:sp>
      <p:sp>
        <p:nvSpPr>
          <p:cNvPr id="15" name="正方形/長方形 14"/>
          <p:cNvSpPr/>
          <p:nvPr/>
        </p:nvSpPr>
        <p:spPr>
          <a:xfrm>
            <a:off x="2143108" y="3857628"/>
            <a:ext cx="4786346" cy="142876"/>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30070" y="3223564"/>
            <a:ext cx="8280000" cy="216000"/>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線吹き出し 2 (枠付き) 16"/>
          <p:cNvSpPr/>
          <p:nvPr/>
        </p:nvSpPr>
        <p:spPr>
          <a:xfrm>
            <a:off x="4014914" y="2532968"/>
            <a:ext cx="1512000" cy="369332"/>
          </a:xfrm>
          <a:prstGeom prst="borderCallout2">
            <a:avLst>
              <a:gd name="adj1" fmla="val 47595"/>
              <a:gd name="adj2" fmla="val -700"/>
              <a:gd name="adj3" fmla="val 47595"/>
              <a:gd name="adj4" fmla="val -17841"/>
              <a:gd name="adj5" fmla="val 215860"/>
              <a:gd name="adj6" fmla="val -19071"/>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メニューバー</a:t>
            </a:r>
            <a:endParaRPr kumimoji="1" lang="ja-JP" altLang="en-US">
              <a:solidFill>
                <a:srgbClr xmlns:mc="http://schemas.openxmlformats.org/markup-compatibility/2006" xmlns:a14="http://schemas.microsoft.com/office/drawing/2010/main" val="FF0000" mc:Ignorable=""/>
              </a:solidFill>
            </a:endParaRPr>
          </a:p>
        </p:txBody>
      </p:sp>
      <p:sp>
        <p:nvSpPr>
          <p:cNvPr id="18" name="正方形/長方形 17"/>
          <p:cNvSpPr/>
          <p:nvPr/>
        </p:nvSpPr>
        <p:spPr>
          <a:xfrm>
            <a:off x="8143900" y="3000372"/>
            <a:ext cx="571504"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descr="DC002.JPG"/>
          <p:cNvPicPr>
            <a:picLocks noChangeAspect="1"/>
          </p:cNvPicPr>
          <p:nvPr/>
        </p:nvPicPr>
        <p:blipFill>
          <a:blip r:embed="rId4" cstate="print"/>
          <a:stretch>
            <a:fillRect/>
          </a:stretch>
        </p:blipFill>
        <p:spPr>
          <a:xfrm>
            <a:off x="5000628" y="5500702"/>
            <a:ext cx="657225" cy="457200"/>
          </a:xfrm>
          <a:prstGeom prst="rect">
            <a:avLst/>
          </a:prstGeom>
        </p:spPr>
      </p:pic>
      <p:sp>
        <p:nvSpPr>
          <p:cNvPr id="20" name="線吹き出し 1 (枠付き) 19"/>
          <p:cNvSpPr/>
          <p:nvPr/>
        </p:nvSpPr>
        <p:spPr>
          <a:xfrm>
            <a:off x="2928926" y="5000636"/>
            <a:ext cx="1512000" cy="369332"/>
          </a:xfrm>
          <a:prstGeom prst="borderCallout1">
            <a:avLst>
              <a:gd name="adj1" fmla="val 49998"/>
              <a:gd name="adj2" fmla="val 99703"/>
              <a:gd name="adj3" fmla="val 153362"/>
              <a:gd name="adj4" fmla="val 139574"/>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dirty="0" smtClean="0">
                <a:solidFill>
                  <a:srgbClr xmlns:mc="http://schemas.openxmlformats.org/markup-compatibility/2006" xmlns:a14="http://schemas.microsoft.com/office/drawing/2010/main" val="FF0000" mc:Ignorable=""/>
                </a:solidFill>
              </a:rPr>
              <a:t>最小化ボタン</a:t>
            </a:r>
            <a:endParaRPr kumimoji="1" lang="ja-JP" altLang="en-US" dirty="0">
              <a:solidFill>
                <a:srgbClr xmlns:mc="http://schemas.openxmlformats.org/markup-compatibility/2006" xmlns:a14="http://schemas.microsoft.com/office/drawing/2010/main" val="FF0000" mc:Ignorable=""/>
              </a:solidFill>
            </a:endParaRPr>
          </a:p>
        </p:txBody>
      </p:sp>
      <p:sp>
        <p:nvSpPr>
          <p:cNvPr id="21" name="線吹き出し 1 (枠付き) 20"/>
          <p:cNvSpPr/>
          <p:nvPr/>
        </p:nvSpPr>
        <p:spPr>
          <a:xfrm>
            <a:off x="4697948" y="4713228"/>
            <a:ext cx="2484000" cy="370800"/>
          </a:xfrm>
          <a:prstGeom prst="borderCallout1">
            <a:avLst>
              <a:gd name="adj1" fmla="val 99446"/>
              <a:gd name="adj2" fmla="val 48486"/>
              <a:gd name="adj3" fmla="val 219770"/>
              <a:gd name="adj4" fmla="val 24769"/>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最大化</a:t>
            </a:r>
            <a:r>
              <a:rPr lang="en-US" altLang="ja-JP" smtClean="0">
                <a:solidFill>
                  <a:srgbClr xmlns:mc="http://schemas.openxmlformats.org/markup-compatibility/2006" xmlns:a14="http://schemas.microsoft.com/office/drawing/2010/main" val="FF0000" mc:Ignorable=""/>
                </a:solidFill>
              </a:rPr>
              <a:t>/</a:t>
            </a:r>
            <a:r>
              <a:rPr lang="ja-JP" altLang="en-US" smtClean="0">
                <a:solidFill>
                  <a:srgbClr xmlns:mc="http://schemas.openxmlformats.org/markup-compatibility/2006" xmlns:a14="http://schemas.microsoft.com/office/drawing/2010/main" val="FF0000" mc:Ignorable=""/>
                </a:solidFill>
              </a:rPr>
              <a:t>元に戻すボタン</a:t>
            </a:r>
            <a:endParaRPr kumimoji="1" lang="ja-JP" altLang="en-US">
              <a:solidFill>
                <a:srgbClr xmlns:mc="http://schemas.openxmlformats.org/markup-compatibility/2006" xmlns:a14="http://schemas.microsoft.com/office/drawing/2010/main" val="FF0000" mc:Ignorable=""/>
              </a:solidFill>
            </a:endParaRPr>
          </a:p>
        </p:txBody>
      </p:sp>
      <p:sp>
        <p:nvSpPr>
          <p:cNvPr id="22" name="線吹き出し 1 (枠付き) 21"/>
          <p:cNvSpPr/>
          <p:nvPr/>
        </p:nvSpPr>
        <p:spPr>
          <a:xfrm>
            <a:off x="6131834" y="5429264"/>
            <a:ext cx="1512000" cy="369332"/>
          </a:xfrm>
          <a:prstGeom prst="borderCallout1">
            <a:avLst>
              <a:gd name="adj1" fmla="val 54806"/>
              <a:gd name="adj2" fmla="val -699"/>
              <a:gd name="adj3" fmla="val 54810"/>
              <a:gd name="adj4" fmla="val -33047"/>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閉じるボタン</a:t>
            </a:r>
            <a:endParaRPr kumimoji="1" lang="ja-JP" altLang="en-US">
              <a:solidFill>
                <a:srgbClr xmlns:mc="http://schemas.openxmlformats.org/markup-compatibility/2006" xmlns:a14="http://schemas.microsoft.com/office/drawing/2010/main" val="FF0000" mc:Ignorable=""/>
              </a:solidFill>
            </a:endParaRPr>
          </a:p>
        </p:txBody>
      </p:sp>
      <p:sp>
        <p:nvSpPr>
          <p:cNvPr id="23" name="正方形/長方形 22"/>
          <p:cNvSpPr/>
          <p:nvPr/>
        </p:nvSpPr>
        <p:spPr>
          <a:xfrm>
            <a:off x="5169310" y="5715016"/>
            <a:ext cx="468000" cy="214314"/>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線吹き出し 1 (枠付き) 23"/>
          <p:cNvSpPr/>
          <p:nvPr/>
        </p:nvSpPr>
        <p:spPr>
          <a:xfrm>
            <a:off x="1500166" y="5608413"/>
            <a:ext cx="2628000" cy="646331"/>
          </a:xfrm>
          <a:prstGeom prst="borderCallout1">
            <a:avLst>
              <a:gd name="adj1" fmla="val 51724"/>
              <a:gd name="adj2" fmla="val 99293"/>
              <a:gd name="adj3" fmla="val 36148"/>
              <a:gd name="adj4" fmla="val 138931"/>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dirty="0" smtClean="0">
                <a:solidFill>
                  <a:srgbClr xmlns:mc="http://schemas.openxmlformats.org/markup-compatibility/2006" xmlns:a14="http://schemas.microsoft.com/office/drawing/2010/main" val="FF0000" mc:Ignorable=""/>
                </a:solidFill>
              </a:rPr>
              <a:t>表示しているブック</a:t>
            </a:r>
            <a:r>
              <a:rPr lang="ja-JP" altLang="en-US" dirty="0" smtClean="0">
                <a:solidFill>
                  <a:srgbClr xmlns:mc="http://schemas.openxmlformats.org/markup-compatibility/2006" xmlns:a14="http://schemas.microsoft.com/office/drawing/2010/main" val="FF0000" mc:Ignorable=""/>
                </a:solidFill>
              </a:rPr>
              <a:t>に対して</a:t>
            </a:r>
            <a:r>
              <a:rPr lang="ja-JP" altLang="en-US" dirty="0" smtClean="0">
                <a:solidFill>
                  <a:srgbClr xmlns:mc="http://schemas.openxmlformats.org/markup-compatibility/2006" xmlns:a14="http://schemas.microsoft.com/office/drawing/2010/main" val="FF0000" mc:Ignorable=""/>
                </a:solidFill>
              </a:rPr>
              <a:t>操作をするボタン</a:t>
            </a:r>
            <a:endParaRPr kumimoji="1" lang="ja-JP" altLang="en-US" dirty="0">
              <a:solidFill>
                <a:srgbClr xmlns:mc="http://schemas.openxmlformats.org/markup-compatibility/2006" xmlns:a14="http://schemas.microsoft.com/office/drawing/2010/main" val="FF0000" mc:Ignorable=""/>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en-US" altLang="ja-JP" smtClean="0"/>
              <a:t>Excel 2003</a:t>
            </a:r>
            <a:r>
              <a:rPr kumimoji="1" lang="ja-JP" altLang="en-US" smtClean="0"/>
              <a:t>の画面</a:t>
            </a:r>
            <a:r>
              <a:rPr kumimoji="1" lang="en-US" altLang="ja-JP" smtClean="0"/>
              <a:t>(2)</a:t>
            </a:r>
            <a:endParaRPr kumimoji="1" lang="ja-JP" altLang="en-US"/>
          </a:p>
        </p:txBody>
      </p:sp>
      <p:pic>
        <p:nvPicPr>
          <p:cNvPr id="4" name="コンテンツ プレースホルダ 3" descr="DC001.JPG"/>
          <p:cNvPicPr>
            <a:picLocks noGrp="1" noChangeAspect="1"/>
          </p:cNvPicPr>
          <p:nvPr>
            <p:ph idx="1"/>
          </p:nvPr>
        </p:nvPicPr>
        <p:blipFill>
          <a:blip r:embed="rId2" cstate="print"/>
          <a:srcRect t="16731"/>
          <a:stretch>
            <a:fillRect/>
          </a:stretch>
        </p:blipFill>
        <p:spPr>
          <a:xfrm>
            <a:off x="1142976" y="2071678"/>
            <a:ext cx="6827520" cy="4119555"/>
          </a:xfrm>
        </p:spPr>
      </p:pic>
      <p:sp>
        <p:nvSpPr>
          <p:cNvPr id="5" name="日付プレースホルダ 4"/>
          <p:cNvSpPr>
            <a:spLocks noGrp="1"/>
          </p:cNvSpPr>
          <p:nvPr>
            <p:ph type="dt" sz="half" idx="10"/>
          </p:nvPr>
        </p:nvSpPr>
        <p:spPr/>
        <p:txBody>
          <a:bodyPr/>
          <a:lstStyle/>
          <a:p>
            <a:fld id="{4A98CC46-8030-4419-A141-5FF11A5C4981}" type="datetime1">
              <a:rPr kumimoji="1" lang="ja-JP" altLang="en-US" smtClean="0"/>
              <a:pPr/>
              <a:t>2010/5/20</a:t>
            </a:fld>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7</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SystemKOMACO</a:t>
            </a:r>
            <a:endParaRPr kumimoji="1" lang="ja-JP" altLang="en-US"/>
          </a:p>
        </p:txBody>
      </p:sp>
      <p:sp>
        <p:nvSpPr>
          <p:cNvPr id="8" name="線吹き出し 2 (枠付き) 7"/>
          <p:cNvSpPr/>
          <p:nvPr/>
        </p:nvSpPr>
        <p:spPr>
          <a:xfrm>
            <a:off x="1592430" y="1464248"/>
            <a:ext cx="1908000" cy="396000"/>
          </a:xfrm>
          <a:prstGeom prst="borderCallout2">
            <a:avLst>
              <a:gd name="adj1" fmla="val 47595"/>
              <a:gd name="adj2" fmla="val -700"/>
              <a:gd name="adj3" fmla="val 47595"/>
              <a:gd name="adj4" fmla="val -17841"/>
              <a:gd name="adj5" fmla="val 149527"/>
              <a:gd name="adj6" fmla="val -17897"/>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全セル選択ボタン</a:t>
            </a:r>
            <a:endParaRPr kumimoji="1" lang="ja-JP" altLang="en-US">
              <a:solidFill>
                <a:srgbClr xmlns:mc="http://schemas.openxmlformats.org/markup-compatibility/2006" xmlns:a14="http://schemas.microsoft.com/office/drawing/2010/main" val="FF0000" mc:Ignorable=""/>
              </a:solidFill>
            </a:endParaRPr>
          </a:p>
        </p:txBody>
      </p:sp>
      <p:sp>
        <p:nvSpPr>
          <p:cNvPr id="9" name="正方形/長方形 8"/>
          <p:cNvSpPr/>
          <p:nvPr/>
        </p:nvSpPr>
        <p:spPr>
          <a:xfrm>
            <a:off x="1151854" y="2071678"/>
            <a:ext cx="214314" cy="142876"/>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線吹き出し 2 (枠付き) 9"/>
          <p:cNvSpPr/>
          <p:nvPr/>
        </p:nvSpPr>
        <p:spPr>
          <a:xfrm>
            <a:off x="4197882" y="1486874"/>
            <a:ext cx="900000" cy="369332"/>
          </a:xfrm>
          <a:prstGeom prst="borderCallout2">
            <a:avLst>
              <a:gd name="adj1" fmla="val 47595"/>
              <a:gd name="adj2" fmla="val -700"/>
              <a:gd name="adj3" fmla="val 47595"/>
              <a:gd name="adj4" fmla="val -17841"/>
              <a:gd name="adj5" fmla="val 149527"/>
              <a:gd name="adj6" fmla="val -17897"/>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列番号</a:t>
            </a:r>
            <a:endParaRPr kumimoji="1" lang="ja-JP" altLang="en-US">
              <a:solidFill>
                <a:srgbClr xmlns:mc="http://schemas.openxmlformats.org/markup-compatibility/2006" xmlns:a14="http://schemas.microsoft.com/office/drawing/2010/main" val="FF0000" mc:Ignorable=""/>
              </a:solidFill>
            </a:endParaRPr>
          </a:p>
        </p:txBody>
      </p:sp>
      <p:sp>
        <p:nvSpPr>
          <p:cNvPr id="11" name="円/楕円 10"/>
          <p:cNvSpPr/>
          <p:nvPr/>
        </p:nvSpPr>
        <p:spPr>
          <a:xfrm>
            <a:off x="3929058" y="2034554"/>
            <a:ext cx="180000" cy="180000"/>
          </a:xfrm>
          <a:prstGeom prst="ellipse">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線吹き出し 2 (枠付き) 11"/>
          <p:cNvSpPr/>
          <p:nvPr/>
        </p:nvSpPr>
        <p:spPr>
          <a:xfrm>
            <a:off x="2314678" y="2559602"/>
            <a:ext cx="648000" cy="369332"/>
          </a:xfrm>
          <a:prstGeom prst="borderCallout2">
            <a:avLst>
              <a:gd name="adj1" fmla="val 47595"/>
              <a:gd name="adj2" fmla="val -700"/>
              <a:gd name="adj3" fmla="val 47595"/>
              <a:gd name="adj4" fmla="val -17841"/>
              <a:gd name="adj5" fmla="val -66807"/>
              <a:gd name="adj6" fmla="val -93795"/>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セル</a:t>
            </a:r>
            <a:endParaRPr kumimoji="1" lang="ja-JP" altLang="en-US">
              <a:solidFill>
                <a:srgbClr xmlns:mc="http://schemas.openxmlformats.org/markup-compatibility/2006" xmlns:a14="http://schemas.microsoft.com/office/drawing/2010/main" val="FF0000" mc:Ignorable=""/>
              </a:solidFill>
            </a:endParaRPr>
          </a:p>
        </p:txBody>
      </p:sp>
      <p:sp>
        <p:nvSpPr>
          <p:cNvPr id="13" name="線吹き出し 2 (枠付き) 12"/>
          <p:cNvSpPr/>
          <p:nvPr/>
        </p:nvSpPr>
        <p:spPr>
          <a:xfrm>
            <a:off x="1716964" y="3429414"/>
            <a:ext cx="900000" cy="369332"/>
          </a:xfrm>
          <a:prstGeom prst="borderCallout2">
            <a:avLst>
              <a:gd name="adj1" fmla="val 47595"/>
              <a:gd name="adj2" fmla="val -700"/>
              <a:gd name="adj3" fmla="val 47595"/>
              <a:gd name="adj4" fmla="val -17841"/>
              <a:gd name="adj5" fmla="val 48571"/>
              <a:gd name="adj6" fmla="val -43543"/>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行番号</a:t>
            </a:r>
            <a:endParaRPr kumimoji="1" lang="ja-JP" altLang="en-US">
              <a:solidFill>
                <a:srgbClr xmlns:mc="http://schemas.openxmlformats.org/markup-compatibility/2006" xmlns:a14="http://schemas.microsoft.com/office/drawing/2010/main" val="FF0000" mc:Ignorable=""/>
              </a:solidFill>
            </a:endParaRPr>
          </a:p>
        </p:txBody>
      </p:sp>
      <p:sp>
        <p:nvSpPr>
          <p:cNvPr id="14" name="線吹き出し 2 (枠付き) 13"/>
          <p:cNvSpPr/>
          <p:nvPr/>
        </p:nvSpPr>
        <p:spPr>
          <a:xfrm>
            <a:off x="2081780" y="5009799"/>
            <a:ext cx="1440000" cy="396000"/>
          </a:xfrm>
          <a:prstGeom prst="borderCallout2">
            <a:avLst>
              <a:gd name="adj1" fmla="val 47595"/>
              <a:gd name="adj2" fmla="val -700"/>
              <a:gd name="adj3" fmla="val 47595"/>
              <a:gd name="adj4" fmla="val -17841"/>
              <a:gd name="adj5" fmla="val 183179"/>
              <a:gd name="adj6" fmla="val -21842"/>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シート見出し</a:t>
            </a:r>
            <a:endParaRPr kumimoji="1" lang="ja-JP" altLang="en-US">
              <a:solidFill>
                <a:srgbClr xmlns:mc="http://schemas.openxmlformats.org/markup-compatibility/2006" xmlns:a14="http://schemas.microsoft.com/office/drawing/2010/main" val="FF0000" mc:Ignorable=""/>
              </a:solidFill>
            </a:endParaRPr>
          </a:p>
        </p:txBody>
      </p:sp>
      <p:sp>
        <p:nvSpPr>
          <p:cNvPr id="15" name="線吹き出し 2 (枠付き) 14"/>
          <p:cNvSpPr/>
          <p:nvPr/>
        </p:nvSpPr>
        <p:spPr>
          <a:xfrm>
            <a:off x="4214810" y="4774180"/>
            <a:ext cx="1512000" cy="369332"/>
          </a:xfrm>
          <a:prstGeom prst="borderCallout2">
            <a:avLst>
              <a:gd name="adj1" fmla="val 47595"/>
              <a:gd name="adj2" fmla="val -700"/>
              <a:gd name="adj3" fmla="val 47595"/>
              <a:gd name="adj4" fmla="val -17841"/>
              <a:gd name="adj5" fmla="val 295182"/>
              <a:gd name="adj6" fmla="val -19072"/>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ツールバー</a:t>
            </a:r>
            <a:endParaRPr kumimoji="1" lang="ja-JP" altLang="en-US">
              <a:solidFill>
                <a:srgbClr xmlns:mc="http://schemas.openxmlformats.org/markup-compatibility/2006" xmlns:a14="http://schemas.microsoft.com/office/drawing/2010/main" val="FF0000" mc:Ignorable=""/>
              </a:solidFill>
            </a:endParaRPr>
          </a:p>
        </p:txBody>
      </p:sp>
      <p:sp>
        <p:nvSpPr>
          <p:cNvPr id="16" name="正方形/長方形 15"/>
          <p:cNvSpPr/>
          <p:nvPr/>
        </p:nvSpPr>
        <p:spPr>
          <a:xfrm>
            <a:off x="1151854" y="5848600"/>
            <a:ext cx="4572032" cy="180000"/>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142976" y="6026988"/>
            <a:ext cx="6858048" cy="142876"/>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線吹き出し 2 (枠付き) 17"/>
          <p:cNvSpPr/>
          <p:nvPr/>
        </p:nvSpPr>
        <p:spPr>
          <a:xfrm>
            <a:off x="6098832" y="5012649"/>
            <a:ext cx="1656000" cy="396000"/>
          </a:xfrm>
          <a:prstGeom prst="borderCallout2">
            <a:avLst>
              <a:gd name="adj1" fmla="val 47595"/>
              <a:gd name="adj2" fmla="val -700"/>
              <a:gd name="adj3" fmla="val 47595"/>
              <a:gd name="adj4" fmla="val -17841"/>
              <a:gd name="adj5" fmla="val 257071"/>
              <a:gd name="adj6" fmla="val -19072"/>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ステータスバー</a:t>
            </a:r>
            <a:endParaRPr kumimoji="1" lang="ja-JP" altLang="en-US">
              <a:solidFill>
                <a:srgbClr xmlns:mc="http://schemas.openxmlformats.org/markup-compatibility/2006" xmlns:a14="http://schemas.microsoft.com/office/drawing/2010/main" val="FF0000" mc:Ignorable=""/>
              </a:solidFill>
            </a:endParaRPr>
          </a:p>
        </p:txBody>
      </p:sp>
      <p:sp>
        <p:nvSpPr>
          <p:cNvPr id="19" name="正方形/長方形 18"/>
          <p:cNvSpPr/>
          <p:nvPr/>
        </p:nvSpPr>
        <p:spPr>
          <a:xfrm>
            <a:off x="6608190" y="2071678"/>
            <a:ext cx="1368000" cy="3786214"/>
          </a:xfrm>
          <a:prstGeom prst="rect">
            <a:avLst/>
          </a:prstGeom>
          <a:noFill/>
          <a:ln>
            <a:solidFill>
              <a:srgbClr xmlns:mc="http://schemas.openxmlformats.org/markup-compatibility/2006" xmlns:a14="http://schemas.microsoft.com/office/drawing/2010/main" val="FF0000" mc:Ignorabl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smtClean="0">
                <a:solidFill>
                  <a:srgbClr xmlns:mc="http://schemas.openxmlformats.org/markup-compatibility/2006" xmlns:a14="http://schemas.microsoft.com/office/drawing/2010/main" val="FF0000" mc:Ignorable=""/>
                </a:solidFill>
              </a:rPr>
              <a:t>作業ウィンドウ</a:t>
            </a:r>
            <a:endParaRPr kumimoji="1" lang="ja-JP" altLang="en-US" sz="1400" b="1">
              <a:solidFill>
                <a:srgbClr xmlns:mc="http://schemas.openxmlformats.org/markup-compatibility/2006" xmlns:a14="http://schemas.microsoft.com/office/drawing/2010/main" val="FF0000" mc:Ignorable=""/>
              </a:solidFill>
            </a:endParaRPr>
          </a:p>
        </p:txBody>
      </p:sp>
      <p:sp>
        <p:nvSpPr>
          <p:cNvPr id="20" name="正方形/長方形 19"/>
          <p:cNvSpPr/>
          <p:nvPr/>
        </p:nvSpPr>
        <p:spPr>
          <a:xfrm>
            <a:off x="1153096" y="4134502"/>
            <a:ext cx="532800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solidFill>
                  <a:schemeClr val="tx2"/>
                </a:solidFill>
              </a:rPr>
              <a:t>行</a:t>
            </a:r>
            <a:endParaRPr kumimoji="1" lang="ja-JP" altLang="en-US">
              <a:solidFill>
                <a:schemeClr val="tx2"/>
              </a:solidFill>
            </a:endParaRPr>
          </a:p>
        </p:txBody>
      </p:sp>
      <p:sp>
        <p:nvSpPr>
          <p:cNvPr id="21" name="正方形/長方形 20"/>
          <p:cNvSpPr/>
          <p:nvPr/>
        </p:nvSpPr>
        <p:spPr>
          <a:xfrm>
            <a:off x="4714876" y="2071678"/>
            <a:ext cx="500066" cy="3672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solidFill>
                  <a:schemeClr val="accent3"/>
                </a:solidFill>
              </a:rPr>
              <a:t>列</a:t>
            </a:r>
            <a:endParaRPr kumimoji="1" lang="ja-JP" altLang="en-US">
              <a:solidFill>
                <a:schemeClr val="accent3"/>
              </a:solidFill>
            </a:endParaRPr>
          </a:p>
        </p:txBody>
      </p:sp>
      <p:sp>
        <p:nvSpPr>
          <p:cNvPr id="22" name="線吹き出し 2 (枠付き) 21"/>
          <p:cNvSpPr/>
          <p:nvPr/>
        </p:nvSpPr>
        <p:spPr>
          <a:xfrm>
            <a:off x="6072198" y="6215082"/>
            <a:ext cx="2160000" cy="396000"/>
          </a:xfrm>
          <a:prstGeom prst="borderCallout2">
            <a:avLst>
              <a:gd name="adj1" fmla="val 47595"/>
              <a:gd name="adj2" fmla="val -700"/>
              <a:gd name="adj3" fmla="val 47595"/>
              <a:gd name="adj4" fmla="val -17841"/>
              <a:gd name="adj5" fmla="val -109402"/>
              <a:gd name="adj6" fmla="val -28446"/>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水平</a:t>
            </a:r>
            <a:r>
              <a:rPr lang="ja-JP" altLang="en-US">
                <a:solidFill>
                  <a:srgbClr xmlns:mc="http://schemas.openxmlformats.org/markup-compatibility/2006" xmlns:a14="http://schemas.microsoft.com/office/drawing/2010/main" val="FF0000" mc:Ignorable=""/>
                </a:solidFill>
              </a:rPr>
              <a:t>スクロールバー</a:t>
            </a:r>
            <a:endParaRPr kumimoji="1" lang="ja-JP" altLang="en-US">
              <a:solidFill>
                <a:srgbClr xmlns:mc="http://schemas.openxmlformats.org/markup-compatibility/2006" xmlns:a14="http://schemas.microsoft.com/office/drawing/2010/main" val="FF0000" mc:Ignorable=""/>
              </a:solidFill>
            </a:endParaRPr>
          </a:p>
        </p:txBody>
      </p:sp>
      <p:sp>
        <p:nvSpPr>
          <p:cNvPr id="23" name="線吹き出し 2 (枠付き) 22"/>
          <p:cNvSpPr/>
          <p:nvPr/>
        </p:nvSpPr>
        <p:spPr>
          <a:xfrm>
            <a:off x="6698280" y="2870830"/>
            <a:ext cx="2160000" cy="369332"/>
          </a:xfrm>
          <a:prstGeom prst="borderCallout2">
            <a:avLst>
              <a:gd name="adj1" fmla="val 47595"/>
              <a:gd name="adj2" fmla="val -700"/>
              <a:gd name="adj3" fmla="val 47595"/>
              <a:gd name="adj4" fmla="val -17841"/>
              <a:gd name="adj5" fmla="val -92576"/>
              <a:gd name="adj6" fmla="val -8718"/>
            </a:avLst>
          </a:prstGeom>
          <a:noFill/>
          <a:ln>
            <a:solidFill>
              <a:srgbClr xmlns:mc="http://schemas.openxmlformats.org/markup-compatibility/2006" xmlns:a14="http://schemas.microsoft.com/office/drawing/2010/main" val="FF0000" mc:Ignorable=""/>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mtClean="0">
                <a:solidFill>
                  <a:srgbClr xmlns:mc="http://schemas.openxmlformats.org/markup-compatibility/2006" xmlns:a14="http://schemas.microsoft.com/office/drawing/2010/main" val="FF0000" mc:Ignorable=""/>
                </a:solidFill>
              </a:rPr>
              <a:t>垂直スクロールバー</a:t>
            </a:r>
            <a:endParaRPr kumimoji="1" lang="ja-JP" altLang="en-US">
              <a:solidFill>
                <a:srgbClr xmlns:mc="http://schemas.openxmlformats.org/markup-compatibility/2006" xmlns:a14="http://schemas.microsoft.com/office/drawing/2010/main" val="FF0000" mc:Ignorable=""/>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altLang="ja-JP" dirty="0"/>
              <a:t>[</a:t>
            </a:r>
            <a:r>
              <a:rPr kumimoji="1" lang="ja-JP" altLang="en-US" dirty="0" smtClean="0"/>
              <a:t>常に</a:t>
            </a:r>
            <a:r>
              <a:rPr kumimoji="1" lang="ja-JP" altLang="en-US" dirty="0" smtClean="0"/>
              <a:t>すべてのメニューを</a:t>
            </a:r>
            <a:r>
              <a:rPr kumimoji="1" lang="ja-JP" altLang="en-US" dirty="0" smtClean="0"/>
              <a:t>表示</a:t>
            </a:r>
            <a:r>
              <a:rPr kumimoji="1" lang="en-US" altLang="ja-JP" dirty="0" smtClean="0"/>
              <a:t>]</a:t>
            </a:r>
            <a:r>
              <a:rPr kumimoji="1" lang="ja-JP" altLang="en-US" dirty="0" smtClean="0"/>
              <a:t>す</a:t>
            </a:r>
            <a:r>
              <a:rPr kumimoji="1" lang="ja-JP" altLang="en-US" dirty="0" smtClean="0"/>
              <a:t>べし</a:t>
            </a:r>
            <a:r>
              <a:rPr kumimoji="1" lang="en-US" altLang="ja-JP" dirty="0" smtClean="0"/>
              <a:t/>
            </a:r>
            <a:br>
              <a:rPr kumimoji="1" lang="en-US" altLang="ja-JP" dirty="0" smtClean="0"/>
            </a:br>
            <a:r>
              <a:rPr kumimoji="1" lang="ja-JP" altLang="en-US" dirty="0" smtClean="0"/>
              <a:t>メニューバーのユーザー設定</a:t>
            </a:r>
            <a:endParaRPr kumimoji="1" lang="ja-JP" altLang="en-US" dirty="0"/>
          </a:p>
        </p:txBody>
      </p:sp>
      <p:pic>
        <p:nvPicPr>
          <p:cNvPr id="7" name="コンテンツ プレースホルダ 6" descr="DC003.JPG"/>
          <p:cNvPicPr>
            <a:picLocks noGrp="1" noChangeAspect="1"/>
          </p:cNvPicPr>
          <p:nvPr>
            <p:ph idx="1"/>
          </p:nvPr>
        </p:nvPicPr>
        <p:blipFill>
          <a:blip r:embed="rId2" cstate="print"/>
          <a:stretch>
            <a:fillRect/>
          </a:stretch>
        </p:blipFill>
        <p:spPr>
          <a:xfrm>
            <a:off x="714348" y="2186781"/>
            <a:ext cx="3781425" cy="3352800"/>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8</a:t>
            </a:fld>
            <a:endParaRPr kumimoji="1" lang="ja-JP" altLang="en-US"/>
          </a:p>
        </p:txBody>
      </p:sp>
      <p:sp>
        <p:nvSpPr>
          <p:cNvPr id="8" name="テキスト ボックス 7"/>
          <p:cNvSpPr txBox="1"/>
          <p:nvPr/>
        </p:nvSpPr>
        <p:spPr>
          <a:xfrm>
            <a:off x="486000" y="1643050"/>
            <a:ext cx="81720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smtClean="0"/>
              <a:t>メニューバーの</a:t>
            </a:r>
            <a:r>
              <a:rPr kumimoji="1" lang="en-US" altLang="ja-JP" smtClean="0"/>
              <a:t>[</a:t>
            </a:r>
            <a:r>
              <a:rPr kumimoji="1" lang="ja-JP" altLang="en-US" smtClean="0"/>
              <a:t>ツール</a:t>
            </a:r>
            <a:r>
              <a:rPr kumimoji="1" lang="en-US" altLang="ja-JP" smtClean="0"/>
              <a:t>]-[</a:t>
            </a:r>
            <a:r>
              <a:rPr kumimoji="1" lang="ja-JP" altLang="en-US" smtClean="0"/>
              <a:t>ユーザー設定</a:t>
            </a:r>
            <a:r>
              <a:rPr kumimoji="1" lang="en-US" altLang="ja-JP" smtClean="0"/>
              <a:t>]</a:t>
            </a:r>
            <a:r>
              <a:rPr kumimoji="1" lang="ja-JP" altLang="en-US" smtClean="0"/>
              <a:t>ダイアログボックスの</a:t>
            </a:r>
            <a:r>
              <a:rPr kumimoji="1" lang="en-US" altLang="ja-JP" smtClean="0"/>
              <a:t>[</a:t>
            </a:r>
            <a:r>
              <a:rPr kumimoji="1" lang="ja-JP" altLang="en-US" smtClean="0"/>
              <a:t>オプション</a:t>
            </a:r>
            <a:r>
              <a:rPr kumimoji="1" lang="en-US" altLang="ja-JP" smtClean="0"/>
              <a:t>]</a:t>
            </a:r>
            <a:r>
              <a:rPr kumimoji="1" lang="ja-JP" altLang="en-US" smtClean="0"/>
              <a:t>タブ</a:t>
            </a:r>
            <a:endParaRPr kumimoji="1" lang="ja-JP" altLang="en-US"/>
          </a:p>
        </p:txBody>
      </p:sp>
      <p:sp>
        <p:nvSpPr>
          <p:cNvPr id="9" name="テキスト ボックス 8"/>
          <p:cNvSpPr txBox="1"/>
          <p:nvPr/>
        </p:nvSpPr>
        <p:spPr>
          <a:xfrm>
            <a:off x="4786314" y="2214554"/>
            <a:ext cx="378621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smtClean="0"/>
              <a:t>機能の検索や選択に時間をかけない</a:t>
            </a:r>
            <a:endParaRPr kumimoji="1" lang="ja-JP" altLang="en-US"/>
          </a:p>
        </p:txBody>
      </p:sp>
      <p:pic>
        <p:nvPicPr>
          <p:cNvPr id="10" name="図 9" descr="DC004.JPG"/>
          <p:cNvPicPr>
            <a:picLocks noChangeAspect="1"/>
          </p:cNvPicPr>
          <p:nvPr/>
        </p:nvPicPr>
        <p:blipFill>
          <a:blip r:embed="rId3" cstate="print"/>
          <a:stretch>
            <a:fillRect/>
          </a:stretch>
        </p:blipFill>
        <p:spPr>
          <a:xfrm>
            <a:off x="4786314" y="2767474"/>
            <a:ext cx="1285875" cy="1552575"/>
          </a:xfrm>
          <a:prstGeom prst="rect">
            <a:avLst/>
          </a:prstGeom>
        </p:spPr>
      </p:pic>
      <p:pic>
        <p:nvPicPr>
          <p:cNvPr id="11" name="図 10" descr="DC005.JPG"/>
          <p:cNvPicPr>
            <a:picLocks noChangeAspect="1"/>
          </p:cNvPicPr>
          <p:nvPr/>
        </p:nvPicPr>
        <p:blipFill>
          <a:blip r:embed="rId4" cstate="print"/>
          <a:stretch>
            <a:fillRect/>
          </a:stretch>
        </p:blipFill>
        <p:spPr>
          <a:xfrm>
            <a:off x="6834215" y="2767474"/>
            <a:ext cx="1666875" cy="3133725"/>
          </a:xfrm>
          <a:prstGeom prst="rect">
            <a:avLst/>
          </a:prstGeom>
        </p:spPr>
      </p:pic>
      <p:sp>
        <p:nvSpPr>
          <p:cNvPr id="12" name="右矢印 11"/>
          <p:cNvSpPr/>
          <p:nvPr/>
        </p:nvSpPr>
        <p:spPr>
          <a:xfrm>
            <a:off x="6215074" y="3500438"/>
            <a:ext cx="500066" cy="42862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3" name="正方形/長方形 12"/>
          <p:cNvSpPr/>
          <p:nvPr/>
        </p:nvSpPr>
        <p:spPr>
          <a:xfrm>
            <a:off x="928662" y="3116614"/>
            <a:ext cx="1785950" cy="180000"/>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kumimoji="1" lang="ja-JP" altLang="en-US" smtClean="0"/>
              <a:t>メニューバーの</a:t>
            </a:r>
            <a:r>
              <a:rPr kumimoji="1" lang="en-US" altLang="ja-JP" smtClean="0"/>
              <a:t>[</a:t>
            </a:r>
            <a:r>
              <a:rPr kumimoji="1" lang="ja-JP" altLang="en-US" smtClean="0"/>
              <a:t>ファイル</a:t>
            </a:r>
            <a:r>
              <a:rPr kumimoji="1" lang="en-US" altLang="ja-JP" smtClean="0"/>
              <a:t>]</a:t>
            </a:r>
            <a:endParaRPr kumimoji="1" lang="ja-JP" altLang="en-US"/>
          </a:p>
        </p:txBody>
      </p:sp>
      <p:pic>
        <p:nvPicPr>
          <p:cNvPr id="7" name="コンテンツ プレースホルダ 6" descr="DC011.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23A6EB5A-97CC-4E80-BA69-E4FA2F0D1875}" type="datetime1">
              <a:rPr kumimoji="1" lang="ja-JP" altLang="en-US" smtClean="0"/>
              <a:pPr/>
              <a:t>2010/5/20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9</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ビジネス">
      <a:dk1>
        <a:sysClr val="windowText" lastClr="000000"/>
      </a:dk1>
      <a:lt1>
        <a:sysClr val="window" lastClr="FFFFFF"/>
      </a:lt1>
      <a:dk2>
        <a:srgbClr xmlns:mc="http://schemas.openxmlformats.org/markup-compatibility/2006" xmlns:a14="http://schemas.microsoft.com/office/drawing/2010/main" val="464646" mc:Ignorable=""/>
      </a:dk2>
      <a:lt2>
        <a:srgbClr xmlns:mc="http://schemas.openxmlformats.org/markup-compatibility/2006" xmlns:a14="http://schemas.microsoft.com/office/drawing/2010/main" val="DEF5FA" mc:Ignorable=""/>
      </a:lt2>
      <a:accent1>
        <a:srgbClr xmlns:mc="http://schemas.openxmlformats.org/markup-compatibility/2006" xmlns:a14="http://schemas.microsoft.com/office/drawing/2010/main" val="2DA2BF" mc:Ignorable=""/>
      </a:accent1>
      <a:accent2>
        <a:srgbClr xmlns:mc="http://schemas.openxmlformats.org/markup-compatibility/2006" xmlns:a14="http://schemas.microsoft.com/office/drawing/2010/main" val="DA1F28" mc:Ignorable=""/>
      </a:accent2>
      <a:accent3>
        <a:srgbClr xmlns:mc="http://schemas.openxmlformats.org/markup-compatibility/2006" xmlns:a14="http://schemas.microsoft.com/office/drawing/2010/main" val="EB641B" mc:Ignorable=""/>
      </a:accent3>
      <a:accent4>
        <a:srgbClr xmlns:mc="http://schemas.openxmlformats.org/markup-compatibility/2006" xmlns:a14="http://schemas.microsoft.com/office/drawing/2010/main" val="39639D" mc:Ignorable=""/>
      </a:accent4>
      <a:accent5>
        <a:srgbClr xmlns:mc="http://schemas.openxmlformats.org/markup-compatibility/2006" xmlns:a14="http://schemas.microsoft.com/office/drawing/2010/main" val="474B78" mc:Ignorable=""/>
      </a:accent5>
      <a:accent6>
        <a:srgbClr xmlns:mc="http://schemas.openxmlformats.org/markup-compatibility/2006" xmlns:a14="http://schemas.microsoft.com/office/drawing/2010/main" val="7D3C4A" mc:Ignorable=""/>
      </a:accent6>
      <a:hlink>
        <a:srgbClr xmlns:mc="http://schemas.openxmlformats.org/markup-compatibility/2006" xmlns:a14="http://schemas.microsoft.com/office/drawing/2010/main" val="FF8119" mc:Ignorable=""/>
      </a:hlink>
      <a:folHlink>
        <a:srgbClr xmlns:mc="http://schemas.openxmlformats.org/markup-compatibility/2006" xmlns:a14="http://schemas.microsoft.com/office/drawing/2010/main" val="44B9E8"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2162</Words>
  <Application>Microsoft Office PowerPoint</Application>
  <PresentationFormat>画面に合わせる (4:3)</PresentationFormat>
  <Paragraphs>450</Paragraphs>
  <Slides>53</Slides>
  <Notes>23</Notes>
  <HiddenSlides>0</HiddenSlides>
  <MMClips>0</MMClips>
  <ScaleCrop>false</ScaleCrop>
  <HeadingPairs>
    <vt:vector size="4" baseType="variant">
      <vt:variant>
        <vt:lpstr>テーマ</vt:lpstr>
      </vt:variant>
      <vt:variant>
        <vt:i4>1</vt:i4>
      </vt:variant>
      <vt:variant>
        <vt:lpstr>スライド タイトル</vt:lpstr>
      </vt:variant>
      <vt:variant>
        <vt:i4>53</vt:i4>
      </vt:variant>
    </vt:vector>
  </HeadingPairs>
  <TitlesOfParts>
    <vt:vector size="54" baseType="lpstr">
      <vt:lpstr>Office テーマ</vt:lpstr>
      <vt:lpstr>Excel 2002,2003基本</vt:lpstr>
      <vt:lpstr>Excelの起動</vt:lpstr>
      <vt:lpstr>Excelの終了</vt:lpstr>
      <vt:lpstr>ファイルの名前の変更（リネーム） 拡張子の削除・変更はするな</vt:lpstr>
      <vt:lpstr>Excel 2003の画面全体</vt:lpstr>
      <vt:lpstr>Excel 2003の画面(1)</vt:lpstr>
      <vt:lpstr>Excel 2003の画面(2)</vt:lpstr>
      <vt:lpstr>[常にすべてのメニューを表示]すべし メニューバーのユーザー設定</vt:lpstr>
      <vt:lpstr>メニューバーの[ファイル]</vt:lpstr>
      <vt:lpstr>メニューバーの[編集]</vt:lpstr>
      <vt:lpstr>メニューバーの[表示]</vt:lpstr>
      <vt:lpstr>メニューバーの[挿入]</vt:lpstr>
      <vt:lpstr>メニューバーの[書式]</vt:lpstr>
      <vt:lpstr>メニューバーの[ツール]</vt:lpstr>
      <vt:lpstr>メニューバーの[データ]</vt:lpstr>
      <vt:lpstr>メニューバーの[ウィンドウ]</vt:lpstr>
      <vt:lpstr>メニューバーの[ヘルプ]</vt:lpstr>
      <vt:lpstr>必要なツールバーを表示すべし メニューバーのユーザー設定</vt:lpstr>
      <vt:lpstr>ツールバーは表示のツールバーでも</vt:lpstr>
      <vt:lpstr>Excelのカスタマイズ：[オプション]機能</vt:lpstr>
      <vt:lpstr>[オプション]の[計算方法]タブ</vt:lpstr>
      <vt:lpstr>[オプション]の[編集]タブ</vt:lpstr>
      <vt:lpstr>[オプション]の[全般]タブ</vt:lpstr>
      <vt:lpstr>[オプション]の[移行]タブ</vt:lpstr>
      <vt:lpstr>[オプション]の[ユーザー設定リスト]タブ</vt:lpstr>
      <vt:lpstr>[オプション]の[自動保存]タブ</vt:lpstr>
      <vt:lpstr>[オプション]の[エラーチェック]タブ</vt:lpstr>
      <vt:lpstr>カーソルの右クリックにも機能が</vt:lpstr>
      <vt:lpstr>ショートカットキー（例）</vt:lpstr>
      <vt:lpstr>セル内での改行はAltキー+Enterキー</vt:lpstr>
      <vt:lpstr>Shiftキーは連続、Ctrlキーは不連続</vt:lpstr>
      <vt:lpstr>セルへの入力（練習：書式設定不要）</vt:lpstr>
      <vt:lpstr>セルへの入力（入力後）</vt:lpstr>
      <vt:lpstr>保存したファイル名を変更して開く</vt:lpstr>
      <vt:lpstr>ファイルを開いた状態 タイトルバーにファイル名が表示</vt:lpstr>
      <vt:lpstr>セルの書式設定は3通り</vt:lpstr>
      <vt:lpstr>[セルの書式設定]の[表示形式]タブ</vt:lpstr>
      <vt:lpstr>[表示形式]タブのユーザー定義</vt:lpstr>
      <vt:lpstr>すぐ使えるユーザー定義</vt:lpstr>
      <vt:lpstr>[セルの書式設定]の[配置]タブ</vt:lpstr>
      <vt:lpstr>[セルの書式設定]の[フォント]タブ</vt:lpstr>
      <vt:lpstr>[セルの書式設定]の[罫線]タブ</vt:lpstr>
      <vt:lpstr>[セルの書式設定]の[パターン]タブ</vt:lpstr>
      <vt:lpstr>[セルの書式設定]の[保護]タブ</vt:lpstr>
      <vt:lpstr>列の操作</vt:lpstr>
      <vt:lpstr>行の操作</vt:lpstr>
      <vt:lpstr>シートの操作</vt:lpstr>
      <vt:lpstr>シートをすばやく探す</vt:lpstr>
      <vt:lpstr>セルの削除は注意が必要</vt:lpstr>
      <vt:lpstr>セルのデータはクリアまたはDelete</vt:lpstr>
      <vt:lpstr>セルのコピーと[貼り付けオプション]</vt:lpstr>
      <vt:lpstr>コピーと[形式を選択して貼り付け]</vt:lpstr>
      <vt:lpstr>おしまい</vt:lpstr>
    </vt:vector>
  </TitlesOfParts>
  <Company>SystemKOMACO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SystemKomaco(TKomazawa)</dc:creator>
  <cp:keywords>Excel2003;講習資料</cp:keywords>
  <cp:lastModifiedBy>駒澤　勉</cp:lastModifiedBy>
  <cp:revision>30</cp:revision>
  <dcterms:created xsi:type="dcterms:W3CDTF">2010-03-14T09:23:44Z</dcterms:created>
  <dcterms:modified xsi:type="dcterms:W3CDTF">2010-05-20T07:37:57Z</dcterms:modified>
</cp:coreProperties>
</file>